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handoutMasterIdLst>
    <p:handoutMasterId r:id="rId24"/>
  </p:handoutMasterIdLst>
  <p:sldIdLst>
    <p:sldId id="363" r:id="rId2"/>
    <p:sldId id="419" r:id="rId3"/>
    <p:sldId id="394" r:id="rId4"/>
    <p:sldId id="421" r:id="rId5"/>
    <p:sldId id="422" r:id="rId6"/>
    <p:sldId id="415" r:id="rId7"/>
    <p:sldId id="393" r:id="rId8"/>
    <p:sldId id="385" r:id="rId9"/>
    <p:sldId id="387" r:id="rId10"/>
    <p:sldId id="384" r:id="rId11"/>
    <p:sldId id="391" r:id="rId12"/>
    <p:sldId id="405" r:id="rId13"/>
    <p:sldId id="395" r:id="rId14"/>
    <p:sldId id="414" r:id="rId15"/>
    <p:sldId id="413" r:id="rId16"/>
    <p:sldId id="416" r:id="rId17"/>
    <p:sldId id="417" r:id="rId18"/>
    <p:sldId id="418" r:id="rId19"/>
    <p:sldId id="412" r:id="rId20"/>
    <p:sldId id="423" r:id="rId21"/>
    <p:sldId id="408" r:id="rId22"/>
  </p:sldIdLst>
  <p:sldSz cx="12192000" cy="6858000"/>
  <p:notesSz cx="93726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16"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5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Calhoun" initials="DC" lastIdx="1" clrIdx="0">
    <p:extLst>
      <p:ext uri="{19B8F6BF-5375-455C-9EA6-DF929625EA0E}">
        <p15:presenceInfo xmlns:p15="http://schemas.microsoft.com/office/powerpoint/2012/main" userId="S-1-5-21-2147242726-36331580-188441444-163191" providerId="AD"/>
      </p:ext>
    </p:extLst>
  </p:cmAuthor>
  <p:cmAuthor id="2" name="Kelly Comstock" initials="KC" lastIdx="1" clrIdx="1">
    <p:extLst>
      <p:ext uri="{19B8F6BF-5375-455C-9EA6-DF929625EA0E}">
        <p15:presenceInfo xmlns:p15="http://schemas.microsoft.com/office/powerpoint/2012/main" userId="S-1-5-21-2147242726-36331580-188441444-698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4F4B4B"/>
    <a:srgbClr val="009ED1"/>
    <a:srgbClr val="A9C832"/>
    <a:srgbClr val="FF00FF"/>
    <a:srgbClr val="478A57"/>
    <a:srgbClr val="332A86"/>
    <a:srgbClr val="CCCC00"/>
    <a:srgbClr val="31CC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412" autoAdjust="0"/>
  </p:normalViewPr>
  <p:slideViewPr>
    <p:cSldViewPr snapToGrid="0" snapToObjects="1">
      <p:cViewPr varScale="1">
        <p:scale>
          <a:sx n="87" d="100"/>
          <a:sy n="87" d="100"/>
        </p:scale>
        <p:origin x="533" y="46"/>
      </p:cViewPr>
      <p:guideLst>
        <p:guide orient="horz" pos="2516"/>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84" d="100"/>
        <a:sy n="84" d="100"/>
      </p:scale>
      <p:origin x="0" y="0"/>
    </p:cViewPr>
  </p:sorterViewPr>
  <p:notesViewPr>
    <p:cSldViewPr snapToGrid="0" snapToObjects="1">
      <p:cViewPr>
        <p:scale>
          <a:sx n="50" d="100"/>
          <a:sy n="50" d="100"/>
        </p:scale>
        <p:origin x="1978" y="725"/>
      </p:cViewPr>
      <p:guideLst>
        <p:guide orient="horz" pos="2208"/>
        <p:guide pos="295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bcatlfp01\projects\Fulton\151341%20-%20Big%20Creek%2038%20mgd%20Exp\085%20Public%20Outreach\Public%20Meeting%20Boards\Wasteload%20Comparion%20for%20presentation.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486475620714328"/>
          <c:y val="2.8470879683286935E-2"/>
          <c:w val="0.80575420143620646"/>
          <c:h val="0.78574885459060817"/>
        </c:manualLayout>
      </c:layout>
      <c:barChart>
        <c:barDir val="col"/>
        <c:grouping val="clustered"/>
        <c:varyColors val="0"/>
        <c:ser>
          <c:idx val="2"/>
          <c:order val="1"/>
          <c:tx>
            <c:v>Anticipated Wasteload at 38 mgd</c:v>
          </c:tx>
          <c:spPr>
            <a:solidFill>
              <a:srgbClr val="4472C4"/>
            </a:solidFill>
          </c:spPr>
          <c:invertIfNegative val="0"/>
          <c:cat>
            <c:strRef>
              <c:f>Sheet1!$F$13:$F$17</c:f>
              <c:strCache>
                <c:ptCount val="5"/>
                <c:pt idx="0">
                  <c:v>BOD</c:v>
                </c:pt>
                <c:pt idx="1">
                  <c:v>Ammonia</c:v>
                </c:pt>
                <c:pt idx="2">
                  <c:v>TSS</c:v>
                </c:pt>
                <c:pt idx="3">
                  <c:v>Fecal Coliform</c:v>
                </c:pt>
                <c:pt idx="4">
                  <c:v>Total P</c:v>
                </c:pt>
              </c:strCache>
            </c:strRef>
          </c:cat>
          <c:val>
            <c:numRef>
              <c:f>Sheet1!$H$13:$H$17</c:f>
              <c:numCache>
                <c:formatCode>0</c:formatCode>
                <c:ptCount val="5"/>
                <c:pt idx="0">
                  <c:v>49.852864960778639</c:v>
                </c:pt>
                <c:pt idx="1">
                  <c:v>55.869590042251929</c:v>
                </c:pt>
                <c:pt idx="2">
                  <c:v>85.953215449618341</c:v>
                </c:pt>
                <c:pt idx="3">
                  <c:v>50</c:v>
                </c:pt>
                <c:pt idx="4">
                  <c:v>63.333333333333343</c:v>
                </c:pt>
              </c:numCache>
            </c:numRef>
          </c:val>
          <c:extLst>
            <c:ext xmlns:c16="http://schemas.microsoft.com/office/drawing/2014/chart" uri="{C3380CC4-5D6E-409C-BE32-E72D297353CC}">
              <c16:uniqueId val="{00000001-300A-4187-A4C9-9EF0B5D50959}"/>
            </c:ext>
          </c:extLst>
        </c:ser>
        <c:dLbls>
          <c:showLegendKey val="0"/>
          <c:showVal val="0"/>
          <c:showCatName val="0"/>
          <c:showSerName val="0"/>
          <c:showPercent val="0"/>
          <c:showBubbleSize val="0"/>
        </c:dLbls>
        <c:gapWidth val="150"/>
        <c:axId val="125091200"/>
        <c:axId val="125097472"/>
      </c:barChart>
      <c:lineChart>
        <c:grouping val="standard"/>
        <c:varyColors val="0"/>
        <c:ser>
          <c:idx val="0"/>
          <c:order val="0"/>
          <c:tx>
            <c:v>Current Permit Levels at 24 mgd</c:v>
          </c:tx>
          <c:spPr>
            <a:ln w="88900">
              <a:solidFill>
                <a:srgbClr val="ED7D31"/>
              </a:solidFill>
              <a:prstDash val="sysDash"/>
            </a:ln>
          </c:spPr>
          <c:marker>
            <c:symbol val="none"/>
          </c:marker>
          <c:cat>
            <c:strRef>
              <c:f>Sheet1!$F$13:$F$17</c:f>
              <c:strCache>
                <c:ptCount val="5"/>
                <c:pt idx="0">
                  <c:v>BOD</c:v>
                </c:pt>
                <c:pt idx="1">
                  <c:v>Ammonia</c:v>
                </c:pt>
                <c:pt idx="2">
                  <c:v>TSS</c:v>
                </c:pt>
                <c:pt idx="3">
                  <c:v>Fecal Coliform</c:v>
                </c:pt>
                <c:pt idx="4">
                  <c:v>Total P</c:v>
                </c:pt>
              </c:strCache>
            </c:strRef>
          </c:cat>
          <c:val>
            <c:numRef>
              <c:f>Sheet1!$G$13:$G$17</c:f>
              <c:numCache>
                <c:formatCode>0.0</c:formatCode>
                <c:ptCount val="5"/>
                <c:pt idx="0">
                  <c:v>100</c:v>
                </c:pt>
                <c:pt idx="1">
                  <c:v>100</c:v>
                </c:pt>
                <c:pt idx="2">
                  <c:v>100</c:v>
                </c:pt>
                <c:pt idx="3">
                  <c:v>100</c:v>
                </c:pt>
                <c:pt idx="4">
                  <c:v>100</c:v>
                </c:pt>
              </c:numCache>
            </c:numRef>
          </c:val>
          <c:smooth val="0"/>
          <c:extLst>
            <c:ext xmlns:c16="http://schemas.microsoft.com/office/drawing/2014/chart" uri="{C3380CC4-5D6E-409C-BE32-E72D297353CC}">
              <c16:uniqueId val="{00000000-300A-4187-A4C9-9EF0B5D50959}"/>
            </c:ext>
          </c:extLst>
        </c:ser>
        <c:dLbls>
          <c:showLegendKey val="0"/>
          <c:showVal val="0"/>
          <c:showCatName val="0"/>
          <c:showSerName val="0"/>
          <c:showPercent val="0"/>
          <c:showBubbleSize val="0"/>
        </c:dLbls>
        <c:marker val="1"/>
        <c:smooth val="0"/>
        <c:axId val="125091200"/>
        <c:axId val="125097472"/>
      </c:lineChart>
      <c:catAx>
        <c:axId val="125091200"/>
        <c:scaling>
          <c:orientation val="minMax"/>
        </c:scaling>
        <c:delete val="0"/>
        <c:axPos val="b"/>
        <c:title>
          <c:tx>
            <c:rich>
              <a:bodyPr/>
              <a:lstStyle/>
              <a:p>
                <a:pPr>
                  <a:defRPr/>
                </a:pPr>
                <a:r>
                  <a:rPr lang="en-US"/>
                  <a:t>Parameter</a:t>
                </a:r>
              </a:p>
            </c:rich>
          </c:tx>
          <c:overlay val="0"/>
        </c:title>
        <c:numFmt formatCode="General" sourceLinked="0"/>
        <c:majorTickMark val="out"/>
        <c:minorTickMark val="none"/>
        <c:tickLblPos val="nextTo"/>
        <c:crossAx val="125097472"/>
        <c:crosses val="autoZero"/>
        <c:auto val="1"/>
        <c:lblAlgn val="ctr"/>
        <c:lblOffset val="100"/>
        <c:noMultiLvlLbl val="0"/>
      </c:catAx>
      <c:valAx>
        <c:axId val="125097472"/>
        <c:scaling>
          <c:orientation val="minMax"/>
          <c:max val="100"/>
          <c:min val="0"/>
        </c:scaling>
        <c:delete val="0"/>
        <c:axPos val="l"/>
        <c:majorGridlines>
          <c:spPr>
            <a:ln>
              <a:solidFill>
                <a:srgbClr val="A5A5A5"/>
              </a:solidFill>
            </a:ln>
          </c:spPr>
        </c:majorGridlines>
        <c:title>
          <c:tx>
            <c:rich>
              <a:bodyPr rot="-5400000" vert="horz"/>
              <a:lstStyle/>
              <a:p>
                <a:pPr>
                  <a:defRPr/>
                </a:pPr>
                <a:r>
                  <a:rPr lang="en-US" dirty="0"/>
                  <a:t>Percentage of Current Permitted Pollutant</a:t>
                </a:r>
                <a:r>
                  <a:rPr lang="en-US" baseline="0" dirty="0"/>
                  <a:t> Levels</a:t>
                </a:r>
                <a:endParaRPr lang="en-US" dirty="0"/>
              </a:p>
            </c:rich>
          </c:tx>
          <c:layout>
            <c:manualLayout>
              <c:xMode val="edge"/>
              <c:yMode val="edge"/>
              <c:x val="1.115868174992612E-2"/>
              <c:y val="0.22613321471751149"/>
            </c:manualLayout>
          </c:layout>
          <c:overlay val="0"/>
        </c:title>
        <c:numFmt formatCode="General" sourceLinked="0"/>
        <c:majorTickMark val="out"/>
        <c:minorTickMark val="none"/>
        <c:tickLblPos val="nextTo"/>
        <c:crossAx val="125091200"/>
        <c:crosses val="autoZero"/>
        <c:crossBetween val="between"/>
        <c:majorUnit val="20"/>
      </c:valAx>
      <c:spPr>
        <a:noFill/>
        <a:ln>
          <a:solidFill>
            <a:srgbClr val="000000"/>
          </a:solidFill>
        </a:ln>
      </c:spPr>
    </c:plotArea>
    <c:legend>
      <c:legendPos val="r"/>
      <c:layout>
        <c:manualLayout>
          <c:xMode val="edge"/>
          <c:yMode val="edge"/>
          <c:x val="0"/>
          <c:y val="0.90779580122986336"/>
          <c:w val="0.99782342818517089"/>
          <c:h val="9.2204198770136622E-2"/>
        </c:manualLayout>
      </c:layout>
      <c:overlay val="0"/>
      <c:spPr>
        <a:solidFill>
          <a:schemeClr val="bg1"/>
        </a:solidFill>
        <a:ln>
          <a:noFill/>
        </a:ln>
      </c:spPr>
    </c:legend>
    <c:plotVisOnly val="1"/>
    <c:dispBlanksAs val="gap"/>
    <c:showDLblsOverMax val="0"/>
  </c:chart>
  <c:externalData r:id="rId2">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 Id="rId4" Type="http://schemas.openxmlformats.org/officeDocument/2006/relationships/image" Target="../media/image25.png"/></Relationships>
</file>

<file path=ppt/diagrams/_rels/data2.xml.rels><?xml version="1.0" encoding="UTF-8" standalone="yes"?>
<Relationships xmlns="http://schemas.openxmlformats.org/package/2006/relationships"><Relationship Id="rId1" Type="http://schemas.openxmlformats.org/officeDocument/2006/relationships/image" Target="../media/image2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 Id="rId4" Type="http://schemas.openxmlformats.org/officeDocument/2006/relationships/image" Target="../media/image25.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2BA27C-710E-42E6-A8E7-98CCD6894B96}" type="doc">
      <dgm:prSet loTypeId="urn:microsoft.com/office/officeart/2005/8/layout/vList3" loCatId="picture" qsTypeId="urn:microsoft.com/office/officeart/2005/8/quickstyle/simple1" qsCatId="simple" csTypeId="urn:microsoft.com/office/officeart/2005/8/colors/accent1_2" csCatId="accent1" phldr="1"/>
      <dgm:spPr/>
    </dgm:pt>
    <dgm:pt modelId="{4E62E100-53E0-4E64-B4D7-EE65449AC456}">
      <dgm:prSet phldrT="[Text]" custT="1"/>
      <dgm:spPr/>
      <dgm:t>
        <a:bodyPr/>
        <a:lstStyle/>
        <a:p>
          <a:pPr algn="l">
            <a:buClr>
              <a:schemeClr val="accent1">
                <a:lumMod val="75000"/>
              </a:schemeClr>
            </a:buClr>
          </a:pPr>
          <a:r>
            <a:rPr lang="en-US" sz="1400" dirty="0">
              <a:solidFill>
                <a:srgbClr val="FFFFFF"/>
              </a:solidFill>
              <a:latin typeface="Arial" panose="020B0604020202020204" pitchFamily="34" charset="0"/>
              <a:cs typeface="Arial" panose="020B0604020202020204" pitchFamily="34" charset="0"/>
            </a:rPr>
            <a:t>Establishment of  erosion control improvements including storm ponds that will be utilized for construction of the new plant facilities. </a:t>
          </a:r>
          <a:endParaRPr lang="en-US" sz="1400" dirty="0">
            <a:solidFill>
              <a:srgbClr val="FFFFFF"/>
            </a:solidFill>
          </a:endParaRPr>
        </a:p>
      </dgm:t>
    </dgm:pt>
    <dgm:pt modelId="{AA00D943-AABE-4ABF-98FD-6A4D50552875}" type="parTrans" cxnId="{0D96953C-E4A1-489A-B70F-1D7124491E63}">
      <dgm:prSet/>
      <dgm:spPr/>
      <dgm:t>
        <a:bodyPr/>
        <a:lstStyle/>
        <a:p>
          <a:endParaRPr lang="en-US"/>
        </a:p>
      </dgm:t>
    </dgm:pt>
    <dgm:pt modelId="{1BCDBDFA-8955-4453-A15A-45FD217D17D8}" type="sibTrans" cxnId="{0D96953C-E4A1-489A-B70F-1D7124491E63}">
      <dgm:prSet/>
      <dgm:spPr/>
      <dgm:t>
        <a:bodyPr/>
        <a:lstStyle/>
        <a:p>
          <a:endParaRPr lang="en-US"/>
        </a:p>
      </dgm:t>
    </dgm:pt>
    <dgm:pt modelId="{32A374F8-E9DC-4B8B-906E-D40A2E43CF00}">
      <dgm:prSet phldrT="[Text]" custT="1"/>
      <dgm:spPr/>
      <dgm:t>
        <a:bodyPr/>
        <a:lstStyle/>
        <a:p>
          <a:pPr algn="l">
            <a:buClr>
              <a:schemeClr val="accent1">
                <a:lumMod val="75000"/>
              </a:schemeClr>
            </a:buClr>
          </a:pPr>
          <a:r>
            <a:rPr lang="en-US" sz="1400" dirty="0">
              <a:solidFill>
                <a:srgbClr val="FFFFFF"/>
              </a:solidFill>
              <a:latin typeface="Arial" panose="020B0604020202020204" pitchFamily="34" charset="0"/>
              <a:cs typeface="Arial" panose="020B0604020202020204" pitchFamily="34" charset="0"/>
            </a:rPr>
            <a:t>Demolition of multiple structures around the site so they are cleared away prior to new construction.</a:t>
          </a:r>
          <a:endParaRPr lang="en-US" sz="1400" dirty="0">
            <a:solidFill>
              <a:srgbClr val="FFFFFF"/>
            </a:solidFill>
          </a:endParaRPr>
        </a:p>
      </dgm:t>
    </dgm:pt>
    <dgm:pt modelId="{7CB063A3-E879-49DB-9820-EFFE8560880D}" type="parTrans" cxnId="{4021392F-AD72-42D0-A440-62F05CF549C7}">
      <dgm:prSet/>
      <dgm:spPr/>
      <dgm:t>
        <a:bodyPr/>
        <a:lstStyle/>
        <a:p>
          <a:endParaRPr lang="en-US"/>
        </a:p>
      </dgm:t>
    </dgm:pt>
    <dgm:pt modelId="{1D43EBCD-3CD2-403A-B3AE-B2576FA34BC3}" type="sibTrans" cxnId="{4021392F-AD72-42D0-A440-62F05CF549C7}">
      <dgm:prSet/>
      <dgm:spPr/>
      <dgm:t>
        <a:bodyPr/>
        <a:lstStyle/>
        <a:p>
          <a:endParaRPr lang="en-US"/>
        </a:p>
      </dgm:t>
    </dgm:pt>
    <dgm:pt modelId="{B588BAF7-42D9-4DE7-BE8C-2866FD9B0559}">
      <dgm:prSet phldrT="[Text]" custT="1"/>
      <dgm:spPr/>
      <dgm:t>
        <a:bodyPr/>
        <a:lstStyle/>
        <a:p>
          <a:pPr algn="l"/>
          <a:r>
            <a:rPr lang="en-US" sz="1400" dirty="0">
              <a:solidFill>
                <a:srgbClr val="FFFFFF"/>
              </a:solidFill>
              <a:latin typeface="Arial" panose="020B0604020202020204" pitchFamily="34" charset="0"/>
              <a:cs typeface="Arial" panose="020B0604020202020204" pitchFamily="34" charset="0"/>
            </a:rPr>
            <a:t>The existing site has a large stockpile of material (dirt, rock, and debris)  that has to be excavated, sorted through and backfilled around the site to get to the final grade needed for new facility construction</a:t>
          </a:r>
          <a:endParaRPr lang="en-US" sz="1400" dirty="0">
            <a:solidFill>
              <a:srgbClr val="FFFFFF"/>
            </a:solidFill>
          </a:endParaRPr>
        </a:p>
      </dgm:t>
    </dgm:pt>
    <dgm:pt modelId="{7982284D-1DD3-460A-AFEE-E7921C7B8659}" type="parTrans" cxnId="{C85470C6-E86A-4A2C-B2A1-0F793A88FC8D}">
      <dgm:prSet/>
      <dgm:spPr/>
      <dgm:t>
        <a:bodyPr/>
        <a:lstStyle/>
        <a:p>
          <a:endParaRPr lang="en-US"/>
        </a:p>
      </dgm:t>
    </dgm:pt>
    <dgm:pt modelId="{F8B9BE3E-C18B-41AE-AB8D-BA090E57ADB8}" type="sibTrans" cxnId="{C85470C6-E86A-4A2C-B2A1-0F793A88FC8D}">
      <dgm:prSet/>
      <dgm:spPr/>
      <dgm:t>
        <a:bodyPr/>
        <a:lstStyle/>
        <a:p>
          <a:endParaRPr lang="en-US"/>
        </a:p>
      </dgm:t>
    </dgm:pt>
    <dgm:pt modelId="{940195F6-5BC2-4E53-ADFB-0789BA8ACC44}">
      <dgm:prSet phldrT="[Text]" custT="1"/>
      <dgm:spPr/>
      <dgm:t>
        <a:bodyPr/>
        <a:lstStyle/>
        <a:p>
          <a:pPr algn="l"/>
          <a:r>
            <a:rPr lang="en-US" sz="1400" dirty="0">
              <a:solidFill>
                <a:srgbClr val="FFFFFF"/>
              </a:solidFill>
              <a:latin typeface="Arial" panose="020B0604020202020204" pitchFamily="34" charset="0"/>
              <a:cs typeface="Arial" panose="020B0604020202020204" pitchFamily="34" charset="0"/>
            </a:rPr>
            <a:t>Relocation of some existing utilities that are located under where new structures will be located.</a:t>
          </a:r>
          <a:endParaRPr lang="en-US" sz="1400" dirty="0">
            <a:solidFill>
              <a:srgbClr val="FFFFFF"/>
            </a:solidFill>
          </a:endParaRPr>
        </a:p>
      </dgm:t>
    </dgm:pt>
    <dgm:pt modelId="{0B4B25F3-E416-4565-A7BF-2E640A6BE4CB}" type="parTrans" cxnId="{88CDC202-CFE7-4BF2-A1D4-CEED6A720EE5}">
      <dgm:prSet/>
      <dgm:spPr/>
      <dgm:t>
        <a:bodyPr/>
        <a:lstStyle/>
        <a:p>
          <a:endParaRPr lang="en-US"/>
        </a:p>
      </dgm:t>
    </dgm:pt>
    <dgm:pt modelId="{B6D86455-3C3E-4C2F-A1D0-0A2EFB7408A7}" type="sibTrans" cxnId="{88CDC202-CFE7-4BF2-A1D4-CEED6A720EE5}">
      <dgm:prSet/>
      <dgm:spPr/>
      <dgm:t>
        <a:bodyPr/>
        <a:lstStyle/>
        <a:p>
          <a:endParaRPr lang="en-US"/>
        </a:p>
      </dgm:t>
    </dgm:pt>
    <dgm:pt modelId="{E47FEFC2-5C1C-4B26-85D5-3D69A8B911D7}" type="pres">
      <dgm:prSet presAssocID="{EE2BA27C-710E-42E6-A8E7-98CCD6894B96}" presName="linearFlow" presStyleCnt="0">
        <dgm:presLayoutVars>
          <dgm:dir/>
          <dgm:resizeHandles val="exact"/>
        </dgm:presLayoutVars>
      </dgm:prSet>
      <dgm:spPr/>
    </dgm:pt>
    <dgm:pt modelId="{03C55714-F4A8-46E2-809B-4D2399350F64}" type="pres">
      <dgm:prSet presAssocID="{4E62E100-53E0-4E64-B4D7-EE65449AC456}" presName="composite" presStyleCnt="0"/>
      <dgm:spPr/>
    </dgm:pt>
    <dgm:pt modelId="{FE8225DA-4AA6-413C-B263-AF264495FAD6}" type="pres">
      <dgm:prSet presAssocID="{4E62E100-53E0-4E64-B4D7-EE65449AC456}" presName="imgShp" presStyleLbl="fgImgPlace1" presStyleIdx="0" presStyleCnt="4" custLinFactY="100000" custLinFactNeighborX="-27282" custLinFactNeighborY="101277"/>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00996889-D927-4260-A2E1-A1F10E8E0A1A}" type="pres">
      <dgm:prSet presAssocID="{4E62E100-53E0-4E64-B4D7-EE65449AC456}" presName="txShp" presStyleLbl="node1" presStyleIdx="0" presStyleCnt="4" custScaleX="103267" custScaleY="91671" custLinFactY="100000" custLinFactNeighborX="4015" custLinFactNeighborY="105441">
        <dgm:presLayoutVars>
          <dgm:bulletEnabled val="1"/>
        </dgm:presLayoutVars>
      </dgm:prSet>
      <dgm:spPr/>
    </dgm:pt>
    <dgm:pt modelId="{48721AC9-1CBF-419E-97D4-7AE164F3C84E}" type="pres">
      <dgm:prSet presAssocID="{1BCDBDFA-8955-4453-A15A-45FD217D17D8}" presName="spacing" presStyleCnt="0"/>
      <dgm:spPr/>
    </dgm:pt>
    <dgm:pt modelId="{7E788BF1-E8C7-4BE2-B266-6299757EEB79}" type="pres">
      <dgm:prSet presAssocID="{32A374F8-E9DC-4B8B-906E-D40A2E43CF00}" presName="composite" presStyleCnt="0"/>
      <dgm:spPr/>
    </dgm:pt>
    <dgm:pt modelId="{EC8C8D64-2FCE-4FCB-B86A-AD75A2B0FCB0}" type="pres">
      <dgm:prSet presAssocID="{32A374F8-E9DC-4B8B-906E-D40A2E43CF00}" presName="imgShp" presStyleLbl="fgImgPlace1" presStyleIdx="1" presStyleCnt="4" custLinFactNeighborX="-93356" custLinFactNeighborY="-32501"/>
      <dgm:spPr>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630196D1-B93C-4622-B0BE-41B806A4C6BB}" type="pres">
      <dgm:prSet presAssocID="{32A374F8-E9DC-4B8B-906E-D40A2E43CF00}" presName="txShp" presStyleLbl="node1" presStyleIdx="1" presStyleCnt="4" custScaleY="80279" custLinFactNeighborX="-5105" custLinFactNeighborY="-31114">
        <dgm:presLayoutVars>
          <dgm:bulletEnabled val="1"/>
        </dgm:presLayoutVars>
      </dgm:prSet>
      <dgm:spPr/>
    </dgm:pt>
    <dgm:pt modelId="{8FCF0487-DE56-48CE-8343-704A6912CA31}" type="pres">
      <dgm:prSet presAssocID="{1D43EBCD-3CD2-403A-B3AE-B2576FA34BC3}" presName="spacing" presStyleCnt="0"/>
      <dgm:spPr/>
    </dgm:pt>
    <dgm:pt modelId="{42E691ED-4797-47BA-9CC3-1081CF34D128}" type="pres">
      <dgm:prSet presAssocID="{B588BAF7-42D9-4DE7-BE8C-2866FD9B0559}" presName="composite" presStyleCnt="0"/>
      <dgm:spPr/>
    </dgm:pt>
    <dgm:pt modelId="{F1722CB7-0627-4DCE-9173-AFC6148F04E5}" type="pres">
      <dgm:prSet presAssocID="{B588BAF7-42D9-4DE7-BE8C-2866FD9B0559}" presName="imgShp" presStyleLbl="fgImgPlace1" presStyleIdx="2" presStyleCnt="4" custLinFactX="-65261" custLinFactY="-100000" custLinFactNeighborX="-100000" custLinFactNeighborY="-155240"/>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9D0D17B2-73B6-4241-AECB-C9CA7B8604A7}" type="pres">
      <dgm:prSet presAssocID="{B588BAF7-42D9-4DE7-BE8C-2866FD9B0559}" presName="txShp" presStyleLbl="node1" presStyleIdx="2" presStyleCnt="4" custScaleY="84365" custLinFactY="-100000" custLinFactNeighborX="-13082" custLinFactNeighborY="-158821">
        <dgm:presLayoutVars>
          <dgm:bulletEnabled val="1"/>
        </dgm:presLayoutVars>
      </dgm:prSet>
      <dgm:spPr/>
    </dgm:pt>
    <dgm:pt modelId="{861CF28F-8666-4E13-BC5D-6A331AB72F2A}" type="pres">
      <dgm:prSet presAssocID="{F8B9BE3E-C18B-41AE-AB8D-BA090E57ADB8}" presName="spacing" presStyleCnt="0"/>
      <dgm:spPr/>
    </dgm:pt>
    <dgm:pt modelId="{4F57D53A-43C4-4CF6-AED4-4149C77B1867}" type="pres">
      <dgm:prSet presAssocID="{940195F6-5BC2-4E53-ADFB-0789BA8ACC44}" presName="composite" presStyleCnt="0"/>
      <dgm:spPr/>
    </dgm:pt>
    <dgm:pt modelId="{B44FCF70-B429-4088-A121-0766DA5F6F5E}" type="pres">
      <dgm:prSet presAssocID="{940195F6-5BC2-4E53-ADFB-0789BA8ACC44}" presName="imgShp" presStyleLbl="fgImgPlace1" presStyleIdx="3" presStyleCnt="4" custLinFactNeighborX="29794" custLinFactNeighborY="-71981"/>
      <dgm:spPr>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6FF68CDA-6CAE-4791-B3A9-F842281ED4E7}" type="pres">
      <dgm:prSet presAssocID="{940195F6-5BC2-4E53-ADFB-0789BA8ACC44}" presName="txShp" presStyleLbl="node1" presStyleIdx="3" presStyleCnt="4" custScaleX="103348" custScaleY="86243" custLinFactNeighborX="10700" custLinFactNeighborY="-73020">
        <dgm:presLayoutVars>
          <dgm:bulletEnabled val="1"/>
        </dgm:presLayoutVars>
      </dgm:prSet>
      <dgm:spPr/>
    </dgm:pt>
  </dgm:ptLst>
  <dgm:cxnLst>
    <dgm:cxn modelId="{88CDC202-CFE7-4BF2-A1D4-CEED6A720EE5}" srcId="{EE2BA27C-710E-42E6-A8E7-98CCD6894B96}" destId="{940195F6-5BC2-4E53-ADFB-0789BA8ACC44}" srcOrd="3" destOrd="0" parTransId="{0B4B25F3-E416-4565-A7BF-2E640A6BE4CB}" sibTransId="{B6D86455-3C3E-4C2F-A1D0-0A2EFB7408A7}"/>
    <dgm:cxn modelId="{1F6ABB2C-BC62-4688-9FA2-DD31C61E9000}" type="presOf" srcId="{940195F6-5BC2-4E53-ADFB-0789BA8ACC44}" destId="{6FF68CDA-6CAE-4791-B3A9-F842281ED4E7}" srcOrd="0" destOrd="0" presId="urn:microsoft.com/office/officeart/2005/8/layout/vList3"/>
    <dgm:cxn modelId="{4021392F-AD72-42D0-A440-62F05CF549C7}" srcId="{EE2BA27C-710E-42E6-A8E7-98CCD6894B96}" destId="{32A374F8-E9DC-4B8B-906E-D40A2E43CF00}" srcOrd="1" destOrd="0" parTransId="{7CB063A3-E879-49DB-9820-EFFE8560880D}" sibTransId="{1D43EBCD-3CD2-403A-B3AE-B2576FA34BC3}"/>
    <dgm:cxn modelId="{0D96953C-E4A1-489A-B70F-1D7124491E63}" srcId="{EE2BA27C-710E-42E6-A8E7-98CCD6894B96}" destId="{4E62E100-53E0-4E64-B4D7-EE65449AC456}" srcOrd="0" destOrd="0" parTransId="{AA00D943-AABE-4ABF-98FD-6A4D50552875}" sibTransId="{1BCDBDFA-8955-4453-A15A-45FD217D17D8}"/>
    <dgm:cxn modelId="{AABC704D-9429-4EA2-AA46-9864A9BB0044}" type="presOf" srcId="{4E62E100-53E0-4E64-B4D7-EE65449AC456}" destId="{00996889-D927-4260-A2E1-A1F10E8E0A1A}" srcOrd="0" destOrd="0" presId="urn:microsoft.com/office/officeart/2005/8/layout/vList3"/>
    <dgm:cxn modelId="{CAE51CA0-CDBC-411A-990B-4A37F6B4EDB8}" type="presOf" srcId="{32A374F8-E9DC-4B8B-906E-D40A2E43CF00}" destId="{630196D1-B93C-4622-B0BE-41B806A4C6BB}" srcOrd="0" destOrd="0" presId="urn:microsoft.com/office/officeart/2005/8/layout/vList3"/>
    <dgm:cxn modelId="{C85470C6-E86A-4A2C-B2A1-0F793A88FC8D}" srcId="{EE2BA27C-710E-42E6-A8E7-98CCD6894B96}" destId="{B588BAF7-42D9-4DE7-BE8C-2866FD9B0559}" srcOrd="2" destOrd="0" parTransId="{7982284D-1DD3-460A-AFEE-E7921C7B8659}" sibTransId="{F8B9BE3E-C18B-41AE-AB8D-BA090E57ADB8}"/>
    <dgm:cxn modelId="{EAAB0EFE-6F6D-42F8-A798-698C47600030}" type="presOf" srcId="{B588BAF7-42D9-4DE7-BE8C-2866FD9B0559}" destId="{9D0D17B2-73B6-4241-AECB-C9CA7B8604A7}" srcOrd="0" destOrd="0" presId="urn:microsoft.com/office/officeart/2005/8/layout/vList3"/>
    <dgm:cxn modelId="{098774FE-82AC-4FB7-9189-7C9281C9641E}" type="presOf" srcId="{EE2BA27C-710E-42E6-A8E7-98CCD6894B96}" destId="{E47FEFC2-5C1C-4B26-85D5-3D69A8B911D7}" srcOrd="0" destOrd="0" presId="urn:microsoft.com/office/officeart/2005/8/layout/vList3"/>
    <dgm:cxn modelId="{5256457E-4CF7-4651-947E-BC11F99A738D}" type="presParOf" srcId="{E47FEFC2-5C1C-4B26-85D5-3D69A8B911D7}" destId="{03C55714-F4A8-46E2-809B-4D2399350F64}" srcOrd="0" destOrd="0" presId="urn:microsoft.com/office/officeart/2005/8/layout/vList3"/>
    <dgm:cxn modelId="{4D52089E-09BB-46F0-AE92-DB81ADEEC6F1}" type="presParOf" srcId="{03C55714-F4A8-46E2-809B-4D2399350F64}" destId="{FE8225DA-4AA6-413C-B263-AF264495FAD6}" srcOrd="0" destOrd="0" presId="urn:microsoft.com/office/officeart/2005/8/layout/vList3"/>
    <dgm:cxn modelId="{F5E179EE-FDCC-4055-AE39-9DC78BFDA864}" type="presParOf" srcId="{03C55714-F4A8-46E2-809B-4D2399350F64}" destId="{00996889-D927-4260-A2E1-A1F10E8E0A1A}" srcOrd="1" destOrd="0" presId="urn:microsoft.com/office/officeart/2005/8/layout/vList3"/>
    <dgm:cxn modelId="{D6CA60BD-9042-46CD-ACAD-89CEA39E098A}" type="presParOf" srcId="{E47FEFC2-5C1C-4B26-85D5-3D69A8B911D7}" destId="{48721AC9-1CBF-419E-97D4-7AE164F3C84E}" srcOrd="1" destOrd="0" presId="urn:microsoft.com/office/officeart/2005/8/layout/vList3"/>
    <dgm:cxn modelId="{5C27584E-2449-40F8-A2DE-E6506290997F}" type="presParOf" srcId="{E47FEFC2-5C1C-4B26-85D5-3D69A8B911D7}" destId="{7E788BF1-E8C7-4BE2-B266-6299757EEB79}" srcOrd="2" destOrd="0" presId="urn:microsoft.com/office/officeart/2005/8/layout/vList3"/>
    <dgm:cxn modelId="{3405B751-80A4-4886-9A0A-D61864A807A5}" type="presParOf" srcId="{7E788BF1-E8C7-4BE2-B266-6299757EEB79}" destId="{EC8C8D64-2FCE-4FCB-B86A-AD75A2B0FCB0}" srcOrd="0" destOrd="0" presId="urn:microsoft.com/office/officeart/2005/8/layout/vList3"/>
    <dgm:cxn modelId="{7215ACEC-8C8C-4C4D-9122-53764E614796}" type="presParOf" srcId="{7E788BF1-E8C7-4BE2-B266-6299757EEB79}" destId="{630196D1-B93C-4622-B0BE-41B806A4C6BB}" srcOrd="1" destOrd="0" presId="urn:microsoft.com/office/officeart/2005/8/layout/vList3"/>
    <dgm:cxn modelId="{605574BA-5AF8-4EEE-9786-B2F19BD760B9}" type="presParOf" srcId="{E47FEFC2-5C1C-4B26-85D5-3D69A8B911D7}" destId="{8FCF0487-DE56-48CE-8343-704A6912CA31}" srcOrd="3" destOrd="0" presId="urn:microsoft.com/office/officeart/2005/8/layout/vList3"/>
    <dgm:cxn modelId="{5596D3C2-9100-43B0-A85E-E6F7B5397BC6}" type="presParOf" srcId="{E47FEFC2-5C1C-4B26-85D5-3D69A8B911D7}" destId="{42E691ED-4797-47BA-9CC3-1081CF34D128}" srcOrd="4" destOrd="0" presId="urn:microsoft.com/office/officeart/2005/8/layout/vList3"/>
    <dgm:cxn modelId="{B96FC61C-D53B-4F1B-9329-25A5ECDBC870}" type="presParOf" srcId="{42E691ED-4797-47BA-9CC3-1081CF34D128}" destId="{F1722CB7-0627-4DCE-9173-AFC6148F04E5}" srcOrd="0" destOrd="0" presId="urn:microsoft.com/office/officeart/2005/8/layout/vList3"/>
    <dgm:cxn modelId="{DAE752CB-8560-4987-84DE-56531EFA572A}" type="presParOf" srcId="{42E691ED-4797-47BA-9CC3-1081CF34D128}" destId="{9D0D17B2-73B6-4241-AECB-C9CA7B8604A7}" srcOrd="1" destOrd="0" presId="urn:microsoft.com/office/officeart/2005/8/layout/vList3"/>
    <dgm:cxn modelId="{5C650C39-3964-449A-951F-006EEAF86BB2}" type="presParOf" srcId="{E47FEFC2-5C1C-4B26-85D5-3D69A8B911D7}" destId="{861CF28F-8666-4E13-BC5D-6A331AB72F2A}" srcOrd="5" destOrd="0" presId="urn:microsoft.com/office/officeart/2005/8/layout/vList3"/>
    <dgm:cxn modelId="{B98D76C4-41CC-4047-A6D1-ADE30DB5EEDA}" type="presParOf" srcId="{E47FEFC2-5C1C-4B26-85D5-3D69A8B911D7}" destId="{4F57D53A-43C4-4CF6-AED4-4149C77B1867}" srcOrd="6" destOrd="0" presId="urn:microsoft.com/office/officeart/2005/8/layout/vList3"/>
    <dgm:cxn modelId="{71495DBE-FF8D-4B8E-973E-F74F2FD7C464}" type="presParOf" srcId="{4F57D53A-43C4-4CF6-AED4-4149C77B1867}" destId="{B44FCF70-B429-4088-A121-0766DA5F6F5E}" srcOrd="0" destOrd="0" presId="urn:microsoft.com/office/officeart/2005/8/layout/vList3"/>
    <dgm:cxn modelId="{3327D865-F368-434A-9574-BAEDE86B1BA1}" type="presParOf" srcId="{4F57D53A-43C4-4CF6-AED4-4149C77B1867}" destId="{6FF68CDA-6CAE-4791-B3A9-F842281ED4E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9E275B-4FC5-448A-8BC2-756582DB3E8A}"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3C29B82D-BD0A-4B8D-95FE-2A8F5915E413}">
      <dgm:prSet phldrT="[Text]"/>
      <dgm:spPr/>
      <dgm:t>
        <a:bodyPr/>
        <a:lstStyle/>
        <a:p>
          <a:r>
            <a:rPr lang="en-US" dirty="0"/>
            <a:t> </a:t>
          </a:r>
        </a:p>
      </dgm:t>
    </dgm:pt>
    <dgm:pt modelId="{A2384991-E856-41F1-8379-62E0CF776938}" type="parTrans" cxnId="{2C6D69E7-9863-4FB6-B70C-ECEDF779098A}">
      <dgm:prSet/>
      <dgm:spPr/>
      <dgm:t>
        <a:bodyPr/>
        <a:lstStyle/>
        <a:p>
          <a:endParaRPr lang="en-US"/>
        </a:p>
      </dgm:t>
    </dgm:pt>
    <dgm:pt modelId="{FFE651D2-9251-4ABA-B965-E5B5C41A0A51}" type="sibTrans" cxnId="{2C6D69E7-9863-4FB6-B70C-ECEDF779098A}">
      <dgm:prSet/>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en-US"/>
        </a:p>
      </dgm:t>
      <dgm:extLst>
        <a:ext uri="{E40237B7-FDA0-4F09-8148-C483321AD2D9}">
          <dgm14:cNvPr xmlns:dgm14="http://schemas.microsoft.com/office/drawing/2010/diagram" id="0" name="" descr="http://62.129.205.139/zdjecia/pale_wiercone/pale-cfa.jpg">
            <a:extLst>
              <a:ext uri="{FF2B5EF4-FFF2-40B4-BE49-F238E27FC236}">
                <a16:creationId xmlns:a16="http://schemas.microsoft.com/office/drawing/2014/main" id="{21687563-15E0-4245-B2EC-72644EA37996}"/>
              </a:ext>
            </a:extLst>
          </dgm14:cNvPr>
        </a:ext>
      </dgm:extLst>
    </dgm:pt>
    <dgm:pt modelId="{C66BF553-0E0E-43DB-86EF-B8BC1C61FA00}" type="pres">
      <dgm:prSet presAssocID="{C29E275B-4FC5-448A-8BC2-756582DB3E8A}" presName="Name0" presStyleCnt="0">
        <dgm:presLayoutVars>
          <dgm:chMax val="7"/>
          <dgm:chPref val="7"/>
          <dgm:dir/>
        </dgm:presLayoutVars>
      </dgm:prSet>
      <dgm:spPr/>
    </dgm:pt>
    <dgm:pt modelId="{9630F4A7-7685-49A4-ABD6-BFF016750F17}" type="pres">
      <dgm:prSet presAssocID="{C29E275B-4FC5-448A-8BC2-756582DB3E8A}" presName="Name1" presStyleCnt="0"/>
      <dgm:spPr/>
    </dgm:pt>
    <dgm:pt modelId="{D7067889-666D-465B-8DB5-5E76FA666F38}" type="pres">
      <dgm:prSet presAssocID="{FFE651D2-9251-4ABA-B965-E5B5C41A0A51}" presName="picture_1" presStyleCnt="0"/>
      <dgm:spPr/>
    </dgm:pt>
    <dgm:pt modelId="{4D74DC9C-A3C3-4A32-B1A0-6E551E6A3C16}" type="pres">
      <dgm:prSet presAssocID="{FFE651D2-9251-4ABA-B965-E5B5C41A0A51}" presName="pictureRepeatNode" presStyleLbl="alignImgPlace1" presStyleIdx="0" presStyleCnt="1"/>
      <dgm:spPr/>
    </dgm:pt>
    <dgm:pt modelId="{823D4AB6-1479-4D86-8451-0E5C6400300F}" type="pres">
      <dgm:prSet presAssocID="{3C29B82D-BD0A-4B8D-95FE-2A8F5915E413}" presName="text_1" presStyleLbl="node1" presStyleIdx="0" presStyleCnt="0">
        <dgm:presLayoutVars>
          <dgm:bulletEnabled val="1"/>
        </dgm:presLayoutVars>
      </dgm:prSet>
      <dgm:spPr/>
    </dgm:pt>
  </dgm:ptLst>
  <dgm:cxnLst>
    <dgm:cxn modelId="{730C3556-B522-46D5-8CD3-783C0E8E59E6}" type="presOf" srcId="{3C29B82D-BD0A-4B8D-95FE-2A8F5915E413}" destId="{823D4AB6-1479-4D86-8451-0E5C6400300F}" srcOrd="0" destOrd="0" presId="urn:microsoft.com/office/officeart/2008/layout/CircularPictureCallout"/>
    <dgm:cxn modelId="{A5406A8D-362E-4E45-B310-699C6909B62C}" type="presOf" srcId="{FFE651D2-9251-4ABA-B965-E5B5C41A0A51}" destId="{4D74DC9C-A3C3-4A32-B1A0-6E551E6A3C16}" srcOrd="0" destOrd="0" presId="urn:microsoft.com/office/officeart/2008/layout/CircularPictureCallout"/>
    <dgm:cxn modelId="{C34421E2-AF69-4633-948E-AC42ADF6ED44}" type="presOf" srcId="{C29E275B-4FC5-448A-8BC2-756582DB3E8A}" destId="{C66BF553-0E0E-43DB-86EF-B8BC1C61FA00}" srcOrd="0" destOrd="0" presId="urn:microsoft.com/office/officeart/2008/layout/CircularPictureCallout"/>
    <dgm:cxn modelId="{2C6D69E7-9863-4FB6-B70C-ECEDF779098A}" srcId="{C29E275B-4FC5-448A-8BC2-756582DB3E8A}" destId="{3C29B82D-BD0A-4B8D-95FE-2A8F5915E413}" srcOrd="0" destOrd="0" parTransId="{A2384991-E856-41F1-8379-62E0CF776938}" sibTransId="{FFE651D2-9251-4ABA-B965-E5B5C41A0A51}"/>
    <dgm:cxn modelId="{830EE6A7-0A40-40CD-9269-464336DC5B1A}" type="presParOf" srcId="{C66BF553-0E0E-43DB-86EF-B8BC1C61FA00}" destId="{9630F4A7-7685-49A4-ABD6-BFF016750F17}" srcOrd="0" destOrd="0" presId="urn:microsoft.com/office/officeart/2008/layout/CircularPictureCallout"/>
    <dgm:cxn modelId="{07A26F45-0DC5-4604-BF23-E0F17D99060D}" type="presParOf" srcId="{9630F4A7-7685-49A4-ABD6-BFF016750F17}" destId="{D7067889-666D-465B-8DB5-5E76FA666F38}" srcOrd="0" destOrd="0" presId="urn:microsoft.com/office/officeart/2008/layout/CircularPictureCallout"/>
    <dgm:cxn modelId="{4AA8DAEE-9F22-4B6A-9154-641BAE26233C}" type="presParOf" srcId="{D7067889-666D-465B-8DB5-5E76FA666F38}" destId="{4D74DC9C-A3C3-4A32-B1A0-6E551E6A3C16}" srcOrd="0" destOrd="0" presId="urn:microsoft.com/office/officeart/2008/layout/CircularPictureCallout"/>
    <dgm:cxn modelId="{52732B1B-FE37-47DA-A055-BD807895F033}" type="presParOf" srcId="{9630F4A7-7685-49A4-ABD6-BFF016750F17}" destId="{823D4AB6-1479-4D86-8451-0E5C6400300F}" srcOrd="1" destOrd="0" presId="urn:microsoft.com/office/officeart/2008/layout/CircularPictureCallou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996889-D927-4260-A2E1-A1F10E8E0A1A}">
      <dsp:nvSpPr>
        <dsp:cNvPr id="0" name=""/>
        <dsp:cNvSpPr/>
      </dsp:nvSpPr>
      <dsp:spPr>
        <a:xfrm rot="10800000">
          <a:off x="1982355" y="1615925"/>
          <a:ext cx="6908074" cy="70669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946" tIns="53340" rIns="99568" bIns="53340" numCol="1" spcCol="1270" anchor="ctr" anchorCtr="0">
          <a:noAutofit/>
        </a:bodyPr>
        <a:lstStyle/>
        <a:p>
          <a:pPr marL="0" lvl="0" indent="0" algn="l" defTabSz="622300">
            <a:lnSpc>
              <a:spcPct val="90000"/>
            </a:lnSpc>
            <a:spcBef>
              <a:spcPct val="0"/>
            </a:spcBef>
            <a:spcAft>
              <a:spcPct val="35000"/>
            </a:spcAft>
            <a:buClr>
              <a:schemeClr val="accent1">
                <a:lumMod val="75000"/>
              </a:schemeClr>
            </a:buClr>
            <a:buNone/>
          </a:pPr>
          <a:r>
            <a:rPr lang="en-US" sz="1400" kern="1200" dirty="0">
              <a:solidFill>
                <a:srgbClr val="FFFFFF"/>
              </a:solidFill>
              <a:latin typeface="Arial" panose="020B0604020202020204" pitchFamily="34" charset="0"/>
              <a:cs typeface="Arial" panose="020B0604020202020204" pitchFamily="34" charset="0"/>
            </a:rPr>
            <a:t>Establishment of  erosion control improvements including storm ponds that will be utilized for construction of the new plant facilities. </a:t>
          </a:r>
          <a:endParaRPr lang="en-US" sz="1400" kern="1200" dirty="0">
            <a:solidFill>
              <a:srgbClr val="FFFFFF"/>
            </a:solidFill>
          </a:endParaRPr>
        </a:p>
      </dsp:txBody>
      <dsp:txXfrm rot="10800000">
        <a:off x="2159028" y="1615925"/>
        <a:ext cx="6731401" cy="706692"/>
      </dsp:txXfrm>
    </dsp:sp>
    <dsp:sp modelId="{FE8225DA-4AA6-413C-B263-AF264495FAD6}">
      <dsp:nvSpPr>
        <dsp:cNvPr id="0" name=""/>
        <dsp:cNvSpPr/>
      </dsp:nvSpPr>
      <dsp:spPr>
        <a:xfrm>
          <a:off x="1227277" y="1551721"/>
          <a:ext cx="770900" cy="770900"/>
        </a:xfrm>
        <a:prstGeom prst="ellipse">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0196D1-B93C-4622-B0BE-41B806A4C6BB}">
      <dsp:nvSpPr>
        <dsp:cNvPr id="0" name=""/>
        <dsp:cNvSpPr/>
      </dsp:nvSpPr>
      <dsp:spPr>
        <a:xfrm rot="10800000">
          <a:off x="1536180" y="820017"/>
          <a:ext cx="6689527" cy="61887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946" tIns="53340" rIns="99568" bIns="53340" numCol="1" spcCol="1270" anchor="ctr" anchorCtr="0">
          <a:noAutofit/>
        </a:bodyPr>
        <a:lstStyle/>
        <a:p>
          <a:pPr marL="0" lvl="0" indent="0" algn="l" defTabSz="622300">
            <a:lnSpc>
              <a:spcPct val="90000"/>
            </a:lnSpc>
            <a:spcBef>
              <a:spcPct val="0"/>
            </a:spcBef>
            <a:spcAft>
              <a:spcPct val="35000"/>
            </a:spcAft>
            <a:buClr>
              <a:schemeClr val="accent1">
                <a:lumMod val="75000"/>
              </a:schemeClr>
            </a:buClr>
            <a:buNone/>
          </a:pPr>
          <a:r>
            <a:rPr lang="en-US" sz="1400" kern="1200" dirty="0">
              <a:solidFill>
                <a:srgbClr val="FFFFFF"/>
              </a:solidFill>
              <a:latin typeface="Arial" panose="020B0604020202020204" pitchFamily="34" charset="0"/>
              <a:cs typeface="Arial" panose="020B0604020202020204" pitchFamily="34" charset="0"/>
            </a:rPr>
            <a:t>Demolition of multiple structures around the site so they are cleared away prior to new construction.</a:t>
          </a:r>
          <a:endParaRPr lang="en-US" sz="1400" kern="1200" dirty="0">
            <a:solidFill>
              <a:srgbClr val="FFFFFF"/>
            </a:solidFill>
          </a:endParaRPr>
        </a:p>
      </dsp:txBody>
      <dsp:txXfrm rot="10800000">
        <a:off x="1690898" y="820017"/>
        <a:ext cx="6534809" cy="618871"/>
      </dsp:txXfrm>
    </dsp:sp>
    <dsp:sp modelId="{EC8C8D64-2FCE-4FCB-B86A-AD75A2B0FCB0}">
      <dsp:nvSpPr>
        <dsp:cNvPr id="0" name=""/>
        <dsp:cNvSpPr/>
      </dsp:nvSpPr>
      <dsp:spPr>
        <a:xfrm>
          <a:off x="772549" y="733310"/>
          <a:ext cx="770900" cy="770900"/>
        </a:xfrm>
        <a:prstGeom prst="ellipse">
          <a:avLst/>
        </a:prstGeom>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0D17B2-73B6-4241-AECB-C9CA7B8604A7}">
      <dsp:nvSpPr>
        <dsp:cNvPr id="0" name=""/>
        <dsp:cNvSpPr/>
      </dsp:nvSpPr>
      <dsp:spPr>
        <a:xfrm rot="10800000">
          <a:off x="1002557" y="32658"/>
          <a:ext cx="6689527" cy="6503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946" tIns="53340" rIns="99568"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rgbClr val="FFFFFF"/>
              </a:solidFill>
              <a:latin typeface="Arial" panose="020B0604020202020204" pitchFamily="34" charset="0"/>
              <a:cs typeface="Arial" panose="020B0604020202020204" pitchFamily="34" charset="0"/>
            </a:rPr>
            <a:t>The existing site has a large stockpile of material (dirt, rock, and debris)  that has to be excavated, sorted through and backfilled around the site to get to the final grade needed for new facility construction</a:t>
          </a:r>
          <a:endParaRPr lang="en-US" sz="1400" kern="1200" dirty="0">
            <a:solidFill>
              <a:srgbClr val="FFFFFF"/>
            </a:solidFill>
          </a:endParaRPr>
        </a:p>
      </dsp:txBody>
      <dsp:txXfrm rot="10800000">
        <a:off x="1165149" y="32658"/>
        <a:ext cx="6526935" cy="650370"/>
      </dsp:txXfrm>
    </dsp:sp>
    <dsp:sp modelId="{F1722CB7-0627-4DCE-9173-AFC6148F04E5}">
      <dsp:nvSpPr>
        <dsp:cNvPr id="0" name=""/>
        <dsp:cNvSpPr/>
      </dsp:nvSpPr>
      <dsp:spPr>
        <a:xfrm>
          <a:off x="218233" y="0"/>
          <a:ext cx="770900" cy="770900"/>
        </a:xfrm>
        <a:prstGeom prst="ellipse">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F68CDA-6CAE-4791-B3A9-F842281ED4E7}">
      <dsp:nvSpPr>
        <dsp:cNvPr id="0" name=""/>
        <dsp:cNvSpPr/>
      </dsp:nvSpPr>
      <dsp:spPr>
        <a:xfrm rot="10800000">
          <a:off x="2425486" y="2441545"/>
          <a:ext cx="6913492" cy="664847"/>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946" tIns="53340" rIns="99568"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rgbClr val="FFFFFF"/>
              </a:solidFill>
              <a:latin typeface="Arial" panose="020B0604020202020204" pitchFamily="34" charset="0"/>
              <a:cs typeface="Arial" panose="020B0604020202020204" pitchFamily="34" charset="0"/>
            </a:rPr>
            <a:t>Relocation of some existing utilities that are located under where new structures will be located.</a:t>
          </a:r>
          <a:endParaRPr lang="en-US" sz="1400" kern="1200" dirty="0">
            <a:solidFill>
              <a:srgbClr val="FFFFFF"/>
            </a:solidFill>
          </a:endParaRPr>
        </a:p>
      </dsp:txBody>
      <dsp:txXfrm rot="10800000">
        <a:off x="2591698" y="2441545"/>
        <a:ext cx="6747280" cy="664847"/>
      </dsp:txXfrm>
    </dsp:sp>
    <dsp:sp modelId="{B44FCF70-B429-4088-A121-0766DA5F6F5E}">
      <dsp:nvSpPr>
        <dsp:cNvPr id="0" name=""/>
        <dsp:cNvSpPr/>
      </dsp:nvSpPr>
      <dsp:spPr>
        <a:xfrm>
          <a:off x="1665921" y="2396528"/>
          <a:ext cx="770900" cy="770900"/>
        </a:xfrm>
        <a:prstGeom prst="ellipse">
          <a:avLst/>
        </a:prstGeom>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4DC9C-A3C3-4A32-B1A0-6E551E6A3C16}">
      <dsp:nvSpPr>
        <dsp:cNvPr id="0" name=""/>
        <dsp:cNvSpPr/>
      </dsp:nvSpPr>
      <dsp:spPr>
        <a:xfrm>
          <a:off x="415413" y="539037"/>
          <a:ext cx="830826" cy="830826"/>
        </a:xfrm>
        <a:prstGeom prst="ellipse">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3D4AB6-1479-4D86-8451-0E5C6400300F}">
      <dsp:nvSpPr>
        <dsp:cNvPr id="0" name=""/>
        <dsp:cNvSpPr/>
      </dsp:nvSpPr>
      <dsp:spPr>
        <a:xfrm>
          <a:off x="564962" y="980206"/>
          <a:ext cx="531728" cy="27417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844550">
            <a:lnSpc>
              <a:spcPct val="90000"/>
            </a:lnSpc>
            <a:spcBef>
              <a:spcPct val="0"/>
            </a:spcBef>
            <a:spcAft>
              <a:spcPct val="35000"/>
            </a:spcAft>
            <a:buNone/>
          </a:pPr>
          <a:r>
            <a:rPr lang="en-US" sz="1900" kern="1200" dirty="0"/>
            <a:t> </a:t>
          </a:r>
        </a:p>
      </dsp:txBody>
      <dsp:txXfrm>
        <a:off x="564962" y="980206"/>
        <a:ext cx="531728" cy="274172"/>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4658096" y="6147489"/>
            <a:ext cx="4061460" cy="350520"/>
          </a:xfrm>
          <a:prstGeom prst="rect">
            <a:avLst/>
          </a:prstGeom>
        </p:spPr>
        <p:txBody>
          <a:bodyPr vert="horz" lIns="93577" tIns="46789" rIns="93577" bIns="46789" rtlCol="0" anchor="b"/>
          <a:lstStyle>
            <a:lvl1pPr algn="r">
              <a:defRPr sz="1300"/>
            </a:lvl1pPr>
          </a:lstStyle>
          <a:p>
            <a:fld id="{628B7C37-3688-416D-8869-513F3AB67DF6}" type="slidenum">
              <a:rPr lang="en-US" smtClean="0"/>
              <a:t>‹#›</a:t>
            </a:fld>
            <a:endParaRPr lang="en-US"/>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1460" cy="350520"/>
          </a:xfrm>
          <a:prstGeom prst="rect">
            <a:avLst/>
          </a:prstGeom>
        </p:spPr>
        <p:txBody>
          <a:bodyPr vert="horz" lIns="93577" tIns="46789" rIns="93577" bIns="46789" rtlCol="0"/>
          <a:lstStyle>
            <a:lvl1pPr algn="l">
              <a:defRPr sz="1300"/>
            </a:lvl1pPr>
          </a:lstStyle>
          <a:p>
            <a:endParaRPr lang="en-US"/>
          </a:p>
        </p:txBody>
      </p:sp>
      <p:sp>
        <p:nvSpPr>
          <p:cNvPr id="3" name="Date Placeholder 2"/>
          <p:cNvSpPr>
            <a:spLocks noGrp="1"/>
          </p:cNvSpPr>
          <p:nvPr>
            <p:ph type="dt" idx="1"/>
          </p:nvPr>
        </p:nvSpPr>
        <p:spPr>
          <a:xfrm>
            <a:off x="5308971" y="0"/>
            <a:ext cx="4061460" cy="350520"/>
          </a:xfrm>
          <a:prstGeom prst="rect">
            <a:avLst/>
          </a:prstGeom>
        </p:spPr>
        <p:txBody>
          <a:bodyPr vert="horz" lIns="93577" tIns="46789" rIns="93577" bIns="46789" rtlCol="0"/>
          <a:lstStyle>
            <a:lvl1pPr algn="r">
              <a:defRPr sz="1300"/>
            </a:lvl1pPr>
          </a:lstStyle>
          <a:p>
            <a:fld id="{8272A57C-5FAA-4E66-BDD9-A79C3D547D7C}" type="datetimeFigureOut">
              <a:rPr lang="en-US" smtClean="0"/>
              <a:t>6/30/2020</a:t>
            </a:fld>
            <a:endParaRPr lang="en-US"/>
          </a:p>
        </p:txBody>
      </p:sp>
      <p:sp>
        <p:nvSpPr>
          <p:cNvPr id="4" name="Slide Image Placeholder 3"/>
          <p:cNvSpPr>
            <a:spLocks noGrp="1" noRot="1" noChangeAspect="1"/>
          </p:cNvSpPr>
          <p:nvPr>
            <p:ph type="sldImg" idx="2"/>
          </p:nvPr>
        </p:nvSpPr>
        <p:spPr>
          <a:xfrm>
            <a:off x="2349500" y="525463"/>
            <a:ext cx="4673600" cy="2628900"/>
          </a:xfrm>
          <a:prstGeom prst="rect">
            <a:avLst/>
          </a:prstGeom>
          <a:noFill/>
          <a:ln w="12700">
            <a:solidFill>
              <a:prstClr val="black"/>
            </a:solidFill>
          </a:ln>
        </p:spPr>
        <p:txBody>
          <a:bodyPr vert="horz" lIns="93577" tIns="46789" rIns="93577" bIns="46789" rtlCol="0" anchor="ctr"/>
          <a:lstStyle/>
          <a:p>
            <a:endParaRPr lang="en-US"/>
          </a:p>
        </p:txBody>
      </p:sp>
      <p:sp>
        <p:nvSpPr>
          <p:cNvPr id="5" name="Notes Placeholder 4"/>
          <p:cNvSpPr>
            <a:spLocks noGrp="1"/>
          </p:cNvSpPr>
          <p:nvPr>
            <p:ph type="body" sz="quarter" idx="3"/>
          </p:nvPr>
        </p:nvSpPr>
        <p:spPr>
          <a:xfrm>
            <a:off x="937260" y="3329940"/>
            <a:ext cx="7498080" cy="3154680"/>
          </a:xfrm>
          <a:prstGeom prst="rect">
            <a:avLst/>
          </a:prstGeom>
        </p:spPr>
        <p:txBody>
          <a:bodyPr vert="horz" lIns="93577" tIns="46789" rIns="93577" bIns="467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658664"/>
            <a:ext cx="4061460" cy="350520"/>
          </a:xfrm>
          <a:prstGeom prst="rect">
            <a:avLst/>
          </a:prstGeom>
        </p:spPr>
        <p:txBody>
          <a:bodyPr vert="horz" lIns="93577" tIns="46789" rIns="93577" bIns="46789" rtlCol="0" anchor="b"/>
          <a:lstStyle>
            <a:lvl1pPr algn="l">
              <a:defRPr sz="1300"/>
            </a:lvl1pPr>
          </a:lstStyle>
          <a:p>
            <a:endParaRPr lang="en-US"/>
          </a:p>
        </p:txBody>
      </p:sp>
      <p:sp>
        <p:nvSpPr>
          <p:cNvPr id="7" name="Slide Number Placeholder 6"/>
          <p:cNvSpPr>
            <a:spLocks noGrp="1"/>
          </p:cNvSpPr>
          <p:nvPr>
            <p:ph type="sldNum" sz="quarter" idx="5"/>
          </p:nvPr>
        </p:nvSpPr>
        <p:spPr>
          <a:xfrm>
            <a:off x="5308971" y="6658664"/>
            <a:ext cx="4061460" cy="350520"/>
          </a:xfrm>
          <a:prstGeom prst="rect">
            <a:avLst/>
          </a:prstGeom>
        </p:spPr>
        <p:txBody>
          <a:bodyPr vert="horz" lIns="93577" tIns="46789" rIns="93577" bIns="46789" rtlCol="0" anchor="b"/>
          <a:lstStyle>
            <a:lvl1pPr algn="r">
              <a:defRPr sz="1300"/>
            </a:lvl1pPr>
          </a:lstStyle>
          <a:p>
            <a:fld id="{F19303DE-3E45-4DD3-9505-92EF4803EF97}" type="slidenum">
              <a:rPr lang="en-US" smtClean="0"/>
              <a:t>‹#›</a:t>
            </a:fld>
            <a:endParaRPr lang="en-US"/>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hdr="0" ftr="0"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0" dirty="0"/>
          </a:p>
        </p:txBody>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Tree>
    <p:extLst>
      <p:ext uri="{BB962C8B-B14F-4D97-AF65-F5344CB8AC3E}">
        <p14:creationId xmlns:p14="http://schemas.microsoft.com/office/powerpoint/2010/main" val="2193150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5E7252A-97EA-4739-9513-BB25E2903502}"/>
              </a:ext>
            </a:extLst>
          </p:cNvPr>
          <p:cNvSpPr>
            <a:spLocks noGrp="1"/>
          </p:cNvSpPr>
          <p:nvPr>
            <p:ph type="body" sz="quarter" idx="10"/>
          </p:nvPr>
        </p:nvSpPr>
        <p:spPr>
          <a:xfrm>
            <a:off x="685800" y="1861772"/>
            <a:ext cx="5172075" cy="4486274"/>
          </a:xfrm>
          <a:prstGeom prst="rect">
            <a:avLst/>
          </a:prstGeom>
        </p:spPr>
        <p:txBody>
          <a:bodyPr/>
          <a:lstStyle>
            <a:lvl1pPr>
              <a:defRPr>
                <a:solidFill>
                  <a:schemeClr val="bg2">
                    <a:lumMod val="25000"/>
                  </a:schemeClr>
                </a:solidFill>
                <a:latin typeface="Myriad Pro" panose="020B0503030403020204" pitchFamily="34" charset="0"/>
              </a:defRPr>
            </a:lvl1pPr>
            <a:lvl2pPr>
              <a:defRPr>
                <a:solidFill>
                  <a:schemeClr val="bg2">
                    <a:lumMod val="25000"/>
                  </a:schemeClr>
                </a:solidFill>
                <a:latin typeface="Myriad Pro" panose="020B0503030403020204" pitchFamily="34" charset="0"/>
              </a:defRPr>
            </a:lvl2pPr>
            <a:lvl3pPr>
              <a:defRPr>
                <a:solidFill>
                  <a:schemeClr val="bg2">
                    <a:lumMod val="25000"/>
                  </a:schemeClr>
                </a:solidFill>
                <a:latin typeface="Myriad Pro" panose="020B0503030403020204" pitchFamily="34" charset="0"/>
              </a:defRPr>
            </a:lvl3pPr>
            <a:lvl4pPr>
              <a:defRPr>
                <a:solidFill>
                  <a:schemeClr val="bg2">
                    <a:lumMod val="25000"/>
                  </a:schemeClr>
                </a:solidFill>
                <a:latin typeface="Myriad Pro" panose="020B0503030403020204" pitchFamily="34" charset="0"/>
              </a:defRPr>
            </a:lvl4pPr>
            <a:lvl5pPr>
              <a:defRPr>
                <a:solidFill>
                  <a:schemeClr val="bg2">
                    <a:lumMod val="25000"/>
                  </a:schemeClr>
                </a:solidFill>
                <a:latin typeface="Myriad Pro" panose="020B0503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a:extLst>
              <a:ext uri="{FF2B5EF4-FFF2-40B4-BE49-F238E27FC236}">
                <a16:creationId xmlns:a16="http://schemas.microsoft.com/office/drawing/2014/main" id="{BA94757A-6F8B-4D21-BC99-640A814D3DD8}"/>
              </a:ext>
            </a:extLst>
          </p:cNvPr>
          <p:cNvSpPr>
            <a:spLocks noGrp="1"/>
          </p:cNvSpPr>
          <p:nvPr>
            <p:ph type="body" sz="quarter" idx="11" hasCustomPrompt="1"/>
          </p:nvPr>
        </p:nvSpPr>
        <p:spPr>
          <a:xfrm>
            <a:off x="685800" y="947372"/>
            <a:ext cx="9201150" cy="914400"/>
          </a:xfrm>
          <a:prstGeom prst="rect">
            <a:avLst/>
          </a:prstGeom>
        </p:spPr>
        <p:txBody>
          <a:bodyPr anchor="ctr"/>
          <a:lstStyle>
            <a:lvl1pPr marL="0" indent="0">
              <a:buNone/>
              <a:defRPr sz="3600">
                <a:solidFill>
                  <a:schemeClr val="bg1"/>
                </a:solidFill>
                <a:latin typeface="Myriad Pro" panose="020B0503030403020204" pitchFamily="34" charset="0"/>
              </a:defRPr>
            </a:lvl1pPr>
          </a:lstStyle>
          <a:p>
            <a:r>
              <a:rPr lang="en-US" dirty="0">
                <a:solidFill>
                  <a:schemeClr val="accent3">
                    <a:lumMod val="50000"/>
                  </a:schemeClr>
                </a:solidFill>
              </a:rPr>
              <a:t>Click to edit Master title style</a:t>
            </a:r>
          </a:p>
        </p:txBody>
      </p:sp>
      <p:sp>
        <p:nvSpPr>
          <p:cNvPr id="11" name="Picture Placeholder 10">
            <a:extLst>
              <a:ext uri="{FF2B5EF4-FFF2-40B4-BE49-F238E27FC236}">
                <a16:creationId xmlns:a16="http://schemas.microsoft.com/office/drawing/2014/main" id="{E979A842-FC5E-48FE-9E76-08354D6CF8CA}"/>
              </a:ext>
            </a:extLst>
          </p:cNvPr>
          <p:cNvSpPr>
            <a:spLocks noGrp="1"/>
          </p:cNvSpPr>
          <p:nvPr>
            <p:ph type="pic" sz="quarter" idx="12"/>
          </p:nvPr>
        </p:nvSpPr>
        <p:spPr>
          <a:xfrm>
            <a:off x="6096000" y="1861771"/>
            <a:ext cx="5410200" cy="4486275"/>
          </a:xfrm>
          <a:prstGeom prst="rect">
            <a:avLst/>
          </a:prstGeom>
        </p:spPr>
        <p:txBody>
          <a:bodyPr anchor="ctr"/>
          <a:lstStyle>
            <a:lvl1pPr marL="0" indent="0" algn="ctr">
              <a:buNone/>
              <a:defRPr>
                <a:solidFill>
                  <a:schemeClr val="bg2"/>
                </a:solidFill>
              </a:defRPr>
            </a:lvl1pPr>
          </a:lstStyle>
          <a:p>
            <a:endParaRPr lang="en-US" dirty="0"/>
          </a:p>
        </p:txBody>
      </p:sp>
    </p:spTree>
    <p:extLst>
      <p:ext uri="{BB962C8B-B14F-4D97-AF65-F5344CB8AC3E}">
        <p14:creationId xmlns:p14="http://schemas.microsoft.com/office/powerpoint/2010/main" val="367263748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Title Pag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58925"/>
            <a:ext cx="6489211" cy="2742289"/>
          </a:xfrm>
        </p:spPr>
        <p:txBody>
          <a:bodyPr/>
          <a:lstStyle>
            <a:lvl1pPr>
              <a:lnSpc>
                <a:spcPct val="90000"/>
              </a:lnSpc>
              <a:defRPr sz="6600" b="0" kern="100" cap="none" spc="-200" baseline="0">
                <a:solidFill>
                  <a:schemeClr val="bg1"/>
                </a:solidFill>
                <a:latin typeface="+mj-lt"/>
              </a:defRPr>
            </a:lvl1pPr>
          </a:lstStyle>
          <a:p>
            <a:r>
              <a:rPr lang="en-US"/>
              <a:t>Click to edit Master title style</a:t>
            </a:r>
            <a:endParaRPr lang="en-US" dirty="0"/>
          </a:p>
        </p:txBody>
      </p:sp>
      <p:sp>
        <p:nvSpPr>
          <p:cNvPr id="63" name="Text Placeholder 59"/>
          <p:cNvSpPr>
            <a:spLocks noGrp="1"/>
          </p:cNvSpPr>
          <p:nvPr>
            <p:ph type="body" sz="quarter" idx="11" hasCustomPrompt="1"/>
          </p:nvPr>
        </p:nvSpPr>
        <p:spPr>
          <a:xfrm>
            <a:off x="672592" y="5181599"/>
            <a:ext cx="1996017" cy="1022351"/>
          </a:xfrm>
        </p:spPr>
        <p:txBody>
          <a:bodyPr anchor="b"/>
          <a:lstStyle>
            <a:lvl1pPr marL="0" indent="0" algn="l">
              <a:lnSpc>
                <a:spcPct val="100000"/>
              </a:lnSpc>
              <a:buFont typeface="Arial" panose="020B0604020202020204" pitchFamily="34" charset="0"/>
              <a:buNone/>
              <a:defRPr sz="1300" b="1">
                <a:solidFill>
                  <a:schemeClr val="bg1"/>
                </a:solidFill>
              </a:defRPr>
            </a:lvl1pPr>
            <a:lvl2pPr>
              <a:defRPr b="1"/>
            </a:lvl2pPr>
          </a:lstStyle>
          <a:p>
            <a:pPr lvl="0"/>
            <a:r>
              <a:rPr lang="en-US" dirty="0"/>
              <a:t>Presentation Date</a:t>
            </a:r>
          </a:p>
        </p:txBody>
      </p:sp>
      <p:sp>
        <p:nvSpPr>
          <p:cNvPr id="64" name="Text Placeholder 59"/>
          <p:cNvSpPr>
            <a:spLocks noGrp="1"/>
          </p:cNvSpPr>
          <p:nvPr>
            <p:ph type="body" sz="quarter" idx="12" hasCustomPrompt="1"/>
          </p:nvPr>
        </p:nvSpPr>
        <p:spPr>
          <a:xfrm>
            <a:off x="2913183" y="5181599"/>
            <a:ext cx="1996017" cy="1022351"/>
          </a:xfrm>
        </p:spPr>
        <p:txBody>
          <a:bodyPr anchor="b"/>
          <a:lstStyle>
            <a:lvl1pPr marL="0" indent="0" algn="l">
              <a:lnSpc>
                <a:spcPct val="100000"/>
              </a:lnSpc>
              <a:buFont typeface="Arial" panose="020B0604020202020204" pitchFamily="34" charset="0"/>
              <a:buNone/>
              <a:defRPr sz="1300" b="1">
                <a:solidFill>
                  <a:schemeClr val="bg1"/>
                </a:solidFill>
              </a:defRPr>
            </a:lvl1pPr>
            <a:lvl2pPr>
              <a:defRPr b="1"/>
            </a:lvl2pPr>
          </a:lstStyle>
          <a:p>
            <a:pPr lvl="0"/>
            <a:r>
              <a:rPr lang="en-US" dirty="0"/>
              <a:t>Presenters</a:t>
            </a:r>
          </a:p>
        </p:txBody>
      </p:sp>
      <p:cxnSp>
        <p:nvCxnSpPr>
          <p:cNvPr id="7" name="Straight Connector 6"/>
          <p:cNvCxnSpPr/>
          <p:nvPr userDrawn="1"/>
        </p:nvCxnSpPr>
        <p:spPr>
          <a:xfrm>
            <a:off x="0" y="6819900"/>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45F1E19D-EC40-405A-B244-0E9A84EE969B}"/>
              </a:ext>
            </a:extLst>
          </p:cNvPr>
          <p:cNvGrpSpPr/>
          <p:nvPr userDrawn="1"/>
        </p:nvGrpSpPr>
        <p:grpSpPr>
          <a:xfrm>
            <a:off x="9279775" y="5281870"/>
            <a:ext cx="2400291" cy="922080"/>
            <a:chOff x="8770156" y="619715"/>
            <a:chExt cx="2904352" cy="1115717"/>
          </a:xfrm>
        </p:grpSpPr>
        <p:pic>
          <p:nvPicPr>
            <p:cNvPr id="8" name="Picture 7">
              <a:extLst>
                <a:ext uri="{FF2B5EF4-FFF2-40B4-BE49-F238E27FC236}">
                  <a16:creationId xmlns:a16="http://schemas.microsoft.com/office/drawing/2014/main" id="{CAB98FC7-D919-4B33-B748-F8CDE14876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70156" y="619715"/>
              <a:ext cx="2795022" cy="801626"/>
            </a:xfrm>
            <a:prstGeom prst="rect">
              <a:avLst/>
            </a:prstGeom>
          </p:spPr>
        </p:pic>
        <p:sp>
          <p:nvSpPr>
            <p:cNvPr id="9" name="TextBox 8">
              <a:extLst>
                <a:ext uri="{FF2B5EF4-FFF2-40B4-BE49-F238E27FC236}">
                  <a16:creationId xmlns:a16="http://schemas.microsoft.com/office/drawing/2014/main" id="{A093666D-893C-4803-B72E-00AEFEA589C4}"/>
                </a:ext>
              </a:extLst>
            </p:cNvPr>
            <p:cNvSpPr txBox="1"/>
            <p:nvPr/>
          </p:nvSpPr>
          <p:spPr>
            <a:xfrm>
              <a:off x="8879486" y="1489211"/>
              <a:ext cx="2795022" cy="246221"/>
            </a:xfrm>
            <a:prstGeom prst="rect">
              <a:avLst/>
            </a:prstGeom>
            <a:noFill/>
          </p:spPr>
          <p:txBody>
            <a:bodyPr wrap="square" rtlCol="0">
              <a:spAutoFit/>
            </a:bodyPr>
            <a:lstStyle/>
            <a:p>
              <a:pPr algn="ctr"/>
              <a:r>
                <a:rPr lang="en-US" sz="1000" b="1" spc="400" dirty="0">
                  <a:solidFill>
                    <a:schemeClr val="bg1"/>
                  </a:solidFill>
                </a:rPr>
                <a:t>A JOINT VENTURE</a:t>
              </a:r>
            </a:p>
          </p:txBody>
        </p:sp>
      </p:grpSp>
      <p:pic>
        <p:nvPicPr>
          <p:cNvPr id="10" name="Picture 9">
            <a:extLst>
              <a:ext uri="{FF2B5EF4-FFF2-40B4-BE49-F238E27FC236}">
                <a16:creationId xmlns:a16="http://schemas.microsoft.com/office/drawing/2014/main" id="{E9FA6253-FBCE-4137-9ACE-9774B059E4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78829" y="358925"/>
            <a:ext cx="703571" cy="1022351"/>
          </a:xfrm>
          <a:prstGeom prst="rect">
            <a:avLst/>
          </a:prstGeom>
        </p:spPr>
      </p:pic>
    </p:spTree>
    <p:extLst>
      <p:ext uri="{BB962C8B-B14F-4D97-AF65-F5344CB8AC3E}">
        <p14:creationId xmlns:p14="http://schemas.microsoft.com/office/powerpoint/2010/main" val="36941553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0DAC1D5-A9E8-4571-A8BA-2EFAAEB24C88}"/>
              </a:ext>
            </a:extLst>
          </p:cNvPr>
          <p:cNvCxnSpPr>
            <a:cxnSpLocks/>
          </p:cNvCxnSpPr>
          <p:nvPr userDrawn="1"/>
        </p:nvCxnSpPr>
        <p:spPr>
          <a:xfrm>
            <a:off x="0" y="930278"/>
            <a:ext cx="9901238" cy="0"/>
          </a:xfrm>
          <a:prstGeom prst="line">
            <a:avLst/>
          </a:prstGeom>
          <a:ln w="38100">
            <a:solidFill>
              <a:schemeClr val="accent2"/>
            </a:solidFill>
            <a:beve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9A5E255E-DCF2-422B-9D7B-1DA6BA04742B}"/>
              </a:ext>
            </a:extLst>
          </p:cNvPr>
          <p:cNvSpPr/>
          <p:nvPr userDrawn="1"/>
        </p:nvSpPr>
        <p:spPr>
          <a:xfrm>
            <a:off x="571500" y="591724"/>
            <a:ext cx="8865376" cy="338554"/>
          </a:xfrm>
          <a:prstGeom prst="rect">
            <a:avLst/>
          </a:prstGeom>
        </p:spPr>
        <p:txBody>
          <a:bodyPr wrap="none">
            <a:spAutoFit/>
          </a:bodyPr>
          <a:lstStyle/>
          <a:p>
            <a:pPr marR="0" algn="l" rtl="0"/>
            <a:r>
              <a:rPr lang="en-US" sz="1600" b="0" i="0" u="none" strike="noStrike" spc="300" baseline="0" dirty="0">
                <a:solidFill>
                  <a:schemeClr val="accent1">
                    <a:lumMod val="75000"/>
                  </a:schemeClr>
                </a:solidFill>
                <a:latin typeface="Arial" panose="020B0604020202020204" pitchFamily="34" charset="0"/>
                <a:cs typeface="Arial" panose="020B0604020202020204" pitchFamily="34" charset="0"/>
              </a:rPr>
              <a:t>BIG CREEK WATER RECLAMATION FACILITY EXPANSION PROJECT</a:t>
            </a:r>
          </a:p>
        </p:txBody>
      </p:sp>
      <p:sp>
        <p:nvSpPr>
          <p:cNvPr id="18" name="Rectangle 17">
            <a:extLst>
              <a:ext uri="{FF2B5EF4-FFF2-40B4-BE49-F238E27FC236}">
                <a16:creationId xmlns:a16="http://schemas.microsoft.com/office/drawing/2014/main" id="{01C38687-BA0C-4CD9-8402-96F236C2E3BD}"/>
              </a:ext>
            </a:extLst>
          </p:cNvPr>
          <p:cNvSpPr/>
          <p:nvPr userDrawn="1"/>
        </p:nvSpPr>
        <p:spPr>
          <a:xfrm>
            <a:off x="8566486" y="6507038"/>
            <a:ext cx="3438121" cy="276999"/>
          </a:xfrm>
          <a:prstGeom prst="rect">
            <a:avLst/>
          </a:prstGeom>
        </p:spPr>
        <p:txBody>
          <a:bodyPr wrap="none" anchor="ctr">
            <a:spAutoFit/>
          </a:bodyPr>
          <a:lstStyle/>
          <a:p>
            <a:r>
              <a:rPr lang="en-US" sz="1200" dirty="0">
                <a:solidFill>
                  <a:schemeClr val="accent3"/>
                </a:solidFill>
                <a:latin typeface="Arial" panose="020B0604020202020204" pitchFamily="34" charset="0"/>
                <a:cs typeface="Arial" panose="020B0604020202020204" pitchFamily="34" charset="0"/>
              </a:rPr>
              <a:t>VIRTUAL UPDATE MEETING – JUNE 25, 2020</a:t>
            </a:r>
          </a:p>
        </p:txBody>
      </p:sp>
      <p:pic>
        <p:nvPicPr>
          <p:cNvPr id="3" name="Picture 2">
            <a:extLst>
              <a:ext uri="{FF2B5EF4-FFF2-40B4-BE49-F238E27FC236}">
                <a16:creationId xmlns:a16="http://schemas.microsoft.com/office/drawing/2014/main" id="{9412FED9-731D-48C4-914F-FD534A9B23A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536312" y="212462"/>
            <a:ext cx="1083740" cy="1435632"/>
          </a:xfrm>
          <a:prstGeom prst="rect">
            <a:avLst/>
          </a:prstGeom>
        </p:spPr>
      </p:pic>
    </p:spTree>
    <p:extLst>
      <p:ext uri="{BB962C8B-B14F-4D97-AF65-F5344CB8AC3E}">
        <p14:creationId xmlns:p14="http://schemas.microsoft.com/office/powerpoint/2010/main" val="780527042"/>
      </p:ext>
    </p:extLst>
  </p:cSld>
  <p:clrMap bg1="lt1" tx1="dk1" bg2="lt2" tx2="dk2" accent1="accent1" accent2="accent2" accent3="accent3" accent4="accent4" accent5="accent5" accent6="accent6" hlink="hlink" folHlink="folHlink"/>
  <p:sldLayoutIdLst>
    <p:sldLayoutId id="2147483675" r:id="rId1"/>
    <p:sldLayoutId id="214748367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2" userDrawn="1">
          <p15:clr>
            <a:srgbClr val="F26B43"/>
          </p15:clr>
        </p15:guide>
        <p15:guide id="2" pos="7248" userDrawn="1">
          <p15:clr>
            <a:srgbClr val="F26B43"/>
          </p15:clr>
        </p15:guide>
        <p15:guide id="3"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24" y="0"/>
            <a:ext cx="12188952" cy="6858000"/>
          </a:xfrm>
          <a:prstGeom prst="rect">
            <a:avLst/>
          </a:prstGeom>
          <a:solidFill>
            <a:schemeClr val="accent4"/>
          </a:solidFill>
        </p:spPr>
      </p:pic>
      <p:sp>
        <p:nvSpPr>
          <p:cNvPr id="6" name="Rectangle 5"/>
          <p:cNvSpPr/>
          <p:nvPr/>
        </p:nvSpPr>
        <p:spPr>
          <a:xfrm>
            <a:off x="1524" y="-1217"/>
            <a:ext cx="12190476" cy="1603169"/>
          </a:xfrm>
          <a:prstGeom prst="rect">
            <a:avLst/>
          </a:prstGeom>
          <a:solidFill>
            <a:schemeClr val="tx1">
              <a:alpha val="80000"/>
            </a:schemeClr>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grpSp>
        <p:nvGrpSpPr>
          <p:cNvPr id="2" name="Group 1"/>
          <p:cNvGrpSpPr/>
          <p:nvPr/>
        </p:nvGrpSpPr>
        <p:grpSpPr>
          <a:xfrm>
            <a:off x="8943975" y="242509"/>
            <a:ext cx="2904352" cy="1115717"/>
            <a:chOff x="8770156" y="619715"/>
            <a:chExt cx="2904352" cy="1115717"/>
          </a:xfrm>
        </p:grpSpPr>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70156" y="619715"/>
              <a:ext cx="2795022" cy="801626"/>
            </a:xfrm>
            <a:prstGeom prst="rect">
              <a:avLst/>
            </a:prstGeom>
          </p:spPr>
        </p:pic>
        <p:sp>
          <p:nvSpPr>
            <p:cNvPr id="8" name="TextBox 7"/>
            <p:cNvSpPr txBox="1"/>
            <p:nvPr/>
          </p:nvSpPr>
          <p:spPr>
            <a:xfrm>
              <a:off x="8879486" y="1489211"/>
              <a:ext cx="2795022" cy="246221"/>
            </a:xfrm>
            <a:prstGeom prst="rect">
              <a:avLst/>
            </a:prstGeom>
            <a:noFill/>
          </p:spPr>
          <p:txBody>
            <a:bodyPr wrap="square" rtlCol="0">
              <a:spAutoFit/>
            </a:bodyPr>
            <a:lstStyle/>
            <a:p>
              <a:pPr algn="ctr"/>
              <a:r>
                <a:rPr lang="en-US" sz="1000" b="1" spc="400" dirty="0">
                  <a:solidFill>
                    <a:srgbClr val="FFFFFF"/>
                  </a:solidFill>
                </a:rPr>
                <a:t>A JOINT VENTURE</a:t>
              </a:r>
            </a:p>
          </p:txBody>
        </p:sp>
      </p:grpSp>
      <p:sp>
        <p:nvSpPr>
          <p:cNvPr id="18" name="Rectangle 17"/>
          <p:cNvSpPr/>
          <p:nvPr/>
        </p:nvSpPr>
        <p:spPr>
          <a:xfrm>
            <a:off x="3097163" y="2047140"/>
            <a:ext cx="8751164" cy="3717711"/>
          </a:xfrm>
          <a:prstGeom prst="rect">
            <a:avLst/>
          </a:prstGeom>
        </p:spPr>
        <p:txBody>
          <a:bodyPr lIns="0" tIns="0" rIns="0" bIns="0">
            <a:noAutofit/>
          </a:bodyPr>
          <a:lstStyle/>
          <a:p>
            <a:pPr algn="ctr">
              <a:lnSpc>
                <a:spcPts val="7200"/>
              </a:lnSpc>
            </a:pPr>
            <a:r>
              <a:rPr lang="en-US" sz="6000" kern="100" dirty="0">
                <a:solidFill>
                  <a:prstClr val="white"/>
                </a:solidFill>
                <a:latin typeface="Trebuchet MS" panose="020B0603020202020204" pitchFamily="34" charset="0"/>
                <a:ea typeface="+mj-ea"/>
                <a:cs typeface="+mj-cs"/>
              </a:rPr>
              <a:t>Big Creek WRF Expansion</a:t>
            </a:r>
          </a:p>
          <a:p>
            <a:pPr algn="ctr">
              <a:lnSpc>
                <a:spcPts val="7200"/>
              </a:lnSpc>
            </a:pPr>
            <a:r>
              <a:rPr lang="en-US" sz="4400" kern="100" dirty="0">
                <a:solidFill>
                  <a:prstClr val="white"/>
                </a:solidFill>
                <a:latin typeface="Trebuchet MS" panose="020B0603020202020204" pitchFamily="34" charset="0"/>
                <a:ea typeface="+mj-ea"/>
                <a:cs typeface="+mj-cs"/>
              </a:rPr>
              <a:t>Virtual Progress Update</a:t>
            </a:r>
          </a:p>
        </p:txBody>
      </p:sp>
      <p:sp>
        <p:nvSpPr>
          <p:cNvPr id="20" name="Rectangle 19"/>
          <p:cNvSpPr/>
          <p:nvPr/>
        </p:nvSpPr>
        <p:spPr>
          <a:xfrm>
            <a:off x="3185651" y="5869226"/>
            <a:ext cx="6096000" cy="209373"/>
          </a:xfrm>
          <a:prstGeom prst="rect">
            <a:avLst/>
          </a:prstGeom>
        </p:spPr>
        <p:txBody>
          <a:bodyPr lIns="0" tIns="0" rIns="0" bIns="0">
            <a:noAutofit/>
          </a:bodyPr>
          <a:lstStyle/>
          <a:p>
            <a:r>
              <a:rPr lang="en-US" sz="1200" b="1" kern="100" spc="250" dirty="0">
                <a:solidFill>
                  <a:prstClr val="white"/>
                </a:solidFill>
                <a:latin typeface="Trebuchet MS" panose="020B0603020202020204" pitchFamily="34" charset="0"/>
                <a:ea typeface="+mj-ea"/>
                <a:cs typeface="+mj-cs"/>
              </a:rPr>
              <a:t>June 25, 2020</a:t>
            </a:r>
            <a:endParaRPr lang="en-US" sz="2800" dirty="0">
              <a:latin typeface="Trebuchet MS" panose="020B0603020202020204" pitchFamily="34" charset="0"/>
            </a:endParaRPr>
          </a:p>
        </p:txBody>
      </p:sp>
      <p:cxnSp>
        <p:nvCxnSpPr>
          <p:cNvPr id="22" name="Straight Connector 21"/>
          <p:cNvCxnSpPr/>
          <p:nvPr/>
        </p:nvCxnSpPr>
        <p:spPr>
          <a:xfrm>
            <a:off x="0" y="6822375"/>
            <a:ext cx="1219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89A135C6-0869-4481-8152-A0DAFB2547A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19304" y="2238887"/>
            <a:ext cx="2448267" cy="3334215"/>
          </a:xfrm>
          <a:prstGeom prst="rect">
            <a:avLst/>
          </a:prstGeom>
        </p:spPr>
      </p:pic>
    </p:spTree>
    <p:extLst>
      <p:ext uri="{BB962C8B-B14F-4D97-AF65-F5344CB8AC3E}">
        <p14:creationId xmlns:p14="http://schemas.microsoft.com/office/powerpoint/2010/main" val="1907083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D0DB6CC-A3D6-454D-B252-54F6FAC11AA0}"/>
              </a:ext>
            </a:extLst>
          </p:cNvPr>
          <p:cNvSpPr>
            <a:spLocks noGrp="1"/>
          </p:cNvSpPr>
          <p:nvPr>
            <p:ph type="body" sz="quarter" idx="10"/>
          </p:nvPr>
        </p:nvSpPr>
        <p:spPr>
          <a:xfrm>
            <a:off x="1009591" y="1871819"/>
            <a:ext cx="10495054" cy="4486274"/>
          </a:xfrm>
        </p:spPr>
        <p:txBody>
          <a:bodyPr/>
          <a:lstStyle/>
          <a:p>
            <a:pPr marL="0" indent="0">
              <a:buNone/>
            </a:pPr>
            <a:r>
              <a:rPr lang="en-US" sz="2000" b="1" dirty="0">
                <a:solidFill>
                  <a:schemeClr val="accent5">
                    <a:lumMod val="75000"/>
                  </a:schemeClr>
                </a:solidFill>
                <a:latin typeface="Arial" panose="020B0604020202020204" pitchFamily="34" charset="0"/>
                <a:cs typeface="Arial" panose="020B0604020202020204" pitchFamily="34" charset="0"/>
              </a:rPr>
              <a:t>Welcome and Introduction  				6:30 – 6:40</a:t>
            </a:r>
          </a:p>
          <a:p>
            <a:pPr marL="0" indent="0">
              <a:buClr>
                <a:schemeClr val="accent1">
                  <a:lumMod val="75000"/>
                </a:schemeClr>
              </a:buClr>
              <a:buNone/>
            </a:pPr>
            <a:r>
              <a:rPr lang="en-US" sz="1800" dirty="0">
                <a:latin typeface="Arial" panose="020B0604020202020204" pitchFamily="34" charset="0"/>
                <a:cs typeface="Arial" panose="020B0604020202020204" pitchFamily="34" charset="0"/>
              </a:rPr>
              <a:t>	David Clark, Director- Fulton County Department of Public Works  </a:t>
            </a:r>
          </a:p>
          <a:p>
            <a:pPr marL="0" indent="0">
              <a:buClr>
                <a:schemeClr val="accent1">
                  <a:lumMod val="75000"/>
                </a:schemeClr>
              </a:buClr>
              <a:buNone/>
            </a:pPr>
            <a:endParaRPr lang="en-US" sz="1800" dirty="0">
              <a:latin typeface="Arial" panose="020B0604020202020204" pitchFamily="34" charset="0"/>
              <a:cs typeface="Arial" panose="020B0604020202020204" pitchFamily="34" charset="0"/>
            </a:endParaRPr>
          </a:p>
          <a:p>
            <a:pPr marL="0" indent="0">
              <a:buNone/>
            </a:pPr>
            <a:r>
              <a:rPr lang="en-US" sz="2000" b="1" dirty="0">
                <a:solidFill>
                  <a:schemeClr val="accent5">
                    <a:lumMod val="75000"/>
                  </a:schemeClr>
                </a:solidFill>
                <a:latin typeface="Arial" panose="020B0604020202020204" pitchFamily="34" charset="0"/>
                <a:cs typeface="Arial" panose="020B0604020202020204" pitchFamily="34" charset="0"/>
              </a:rPr>
              <a:t>Project Overview 					6:40 – 6:55</a:t>
            </a:r>
          </a:p>
          <a:p>
            <a:pPr marL="0" indent="0">
              <a:buClr>
                <a:schemeClr val="accent1">
                  <a:lumMod val="75000"/>
                </a:schemeClr>
              </a:buClr>
              <a:buNone/>
            </a:pPr>
            <a:r>
              <a:rPr lang="en-US" sz="1800" dirty="0">
                <a:latin typeface="Arial" panose="020B0604020202020204" pitchFamily="34" charset="0"/>
                <a:cs typeface="Arial" panose="020B0604020202020204" pitchFamily="34" charset="0"/>
              </a:rPr>
              <a:t>	Kelly Comstock, Design Manager – Archer Western /Brown and Caldwell JV</a:t>
            </a:r>
          </a:p>
          <a:p>
            <a:pPr marL="0" indent="0">
              <a:buNone/>
            </a:pPr>
            <a:endParaRPr lang="en-US" sz="2000" b="1" dirty="0">
              <a:solidFill>
                <a:schemeClr val="accent5">
                  <a:lumMod val="75000"/>
                </a:schemeClr>
              </a:solidFill>
              <a:latin typeface="Arial" panose="020B0604020202020204" pitchFamily="34" charset="0"/>
              <a:cs typeface="Arial" panose="020B0604020202020204" pitchFamily="34" charset="0"/>
            </a:endParaRPr>
          </a:p>
          <a:p>
            <a:pPr marL="0" indent="0">
              <a:buNone/>
            </a:pPr>
            <a:r>
              <a:rPr lang="en-US" sz="2000" b="1" dirty="0">
                <a:solidFill>
                  <a:schemeClr val="accent5">
                    <a:lumMod val="75000"/>
                  </a:schemeClr>
                </a:solidFill>
                <a:latin typeface="Arial" panose="020B0604020202020204" pitchFamily="34" charset="0"/>
                <a:cs typeface="Arial" panose="020B0604020202020204" pitchFamily="34" charset="0"/>
              </a:rPr>
              <a:t>Construction Overview and COVID 19 Impact		6:55 – 7:10</a:t>
            </a:r>
          </a:p>
          <a:p>
            <a:pPr marL="0" indent="0">
              <a:buClr>
                <a:schemeClr val="accent1">
                  <a:lumMod val="75000"/>
                </a:schemeClr>
              </a:buClr>
              <a:buNone/>
            </a:pPr>
            <a:r>
              <a:rPr lang="en-US" sz="1800" dirty="0">
                <a:latin typeface="Arial" panose="020B0604020202020204" pitchFamily="34" charset="0"/>
                <a:cs typeface="Arial" panose="020B0604020202020204" pitchFamily="34" charset="0"/>
              </a:rPr>
              <a:t>	Pavel Mayfield, Project Manager – Archer Western /Brown and Caldwell JV</a:t>
            </a:r>
          </a:p>
          <a:p>
            <a:pPr marL="0" indent="0">
              <a:buClr>
                <a:schemeClr val="accent1">
                  <a:lumMod val="75000"/>
                </a:schemeClr>
              </a:buClr>
              <a:buNone/>
            </a:pPr>
            <a:endParaRPr lang="en-US" sz="1800" dirty="0">
              <a:latin typeface="Arial" panose="020B0604020202020204" pitchFamily="34" charset="0"/>
              <a:cs typeface="Arial" panose="020B0604020202020204" pitchFamily="34" charset="0"/>
            </a:endParaRPr>
          </a:p>
          <a:p>
            <a:pPr marL="0" indent="0">
              <a:buNone/>
            </a:pPr>
            <a:r>
              <a:rPr lang="en-US" sz="2000" b="1" dirty="0">
                <a:solidFill>
                  <a:schemeClr val="accent5">
                    <a:lumMod val="75000"/>
                  </a:schemeClr>
                </a:solidFill>
                <a:latin typeface="Arial" panose="020B0604020202020204" pitchFamily="34" charset="0"/>
                <a:cs typeface="Arial" panose="020B0604020202020204" pitchFamily="34" charset="0"/>
              </a:rPr>
              <a:t>Q&amp;A Session						7:10 – 7:30</a:t>
            </a:r>
          </a:p>
          <a:p>
            <a:pPr marL="0" indent="0">
              <a:buClr>
                <a:schemeClr val="accent1">
                  <a:lumMod val="75000"/>
                </a:schemeClr>
              </a:buClr>
              <a:buNone/>
            </a:pPr>
            <a:r>
              <a:rPr lang="en-US" sz="1800" dirty="0">
                <a:latin typeface="Arial" panose="020B0604020202020204" pitchFamily="34" charset="0"/>
                <a:cs typeface="Arial" panose="020B0604020202020204" pitchFamily="34" charset="0"/>
              </a:rPr>
              <a:t>	Open to All</a:t>
            </a:r>
          </a:p>
          <a:p>
            <a:pPr marL="0" indent="0">
              <a:buClr>
                <a:schemeClr val="accent1">
                  <a:lumMod val="75000"/>
                </a:schemeClr>
              </a:buClr>
              <a:buNone/>
            </a:pPr>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p:txBody>
          <a:bodyPr/>
          <a:lstStyle/>
          <a:p>
            <a:r>
              <a:rPr lang="en-US" dirty="0">
                <a:solidFill>
                  <a:schemeClr val="accent5">
                    <a:lumMod val="50000"/>
                  </a:schemeClr>
                </a:solidFill>
                <a:latin typeface="Arial" panose="020B0604020202020204" pitchFamily="34" charset="0"/>
                <a:cs typeface="Arial" panose="020B0604020202020204" pitchFamily="34" charset="0"/>
              </a:rPr>
              <a:t>Welcome and Agenda</a:t>
            </a:r>
          </a:p>
        </p:txBody>
      </p:sp>
    </p:spTree>
    <p:extLst>
      <p:ext uri="{BB962C8B-B14F-4D97-AF65-F5344CB8AC3E}">
        <p14:creationId xmlns:p14="http://schemas.microsoft.com/office/powerpoint/2010/main" val="1948452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p:txBody>
          <a:bodyPr/>
          <a:lstStyle/>
          <a:p>
            <a:r>
              <a:rPr lang="en-US" dirty="0">
                <a:solidFill>
                  <a:schemeClr val="accent5">
                    <a:lumMod val="50000"/>
                  </a:schemeClr>
                </a:solidFill>
                <a:latin typeface="Arial" panose="020B0604020202020204" pitchFamily="34" charset="0"/>
                <a:cs typeface="Arial" panose="020B0604020202020204" pitchFamily="34" charset="0"/>
              </a:rPr>
              <a:t>Project Goal and Benefits to Fulton County</a:t>
            </a:r>
          </a:p>
        </p:txBody>
      </p:sp>
      <p:sp>
        <p:nvSpPr>
          <p:cNvPr id="12" name="Text Placeholder 3">
            <a:extLst>
              <a:ext uri="{FF2B5EF4-FFF2-40B4-BE49-F238E27FC236}">
                <a16:creationId xmlns:a16="http://schemas.microsoft.com/office/drawing/2014/main" id="{30CBE3C8-B550-4757-841D-FA41AE4E1B6E}"/>
              </a:ext>
            </a:extLst>
          </p:cNvPr>
          <p:cNvSpPr txBox="1">
            <a:spLocks/>
          </p:cNvSpPr>
          <p:nvPr/>
        </p:nvSpPr>
        <p:spPr>
          <a:xfrm>
            <a:off x="685800" y="1861772"/>
            <a:ext cx="10706878" cy="44862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dirty="0">
                <a:solidFill>
                  <a:schemeClr val="accent5">
                    <a:lumMod val="75000"/>
                  </a:schemeClr>
                </a:solidFill>
                <a:latin typeface="Arial" panose="020B0604020202020204" pitchFamily="34" charset="0"/>
                <a:cs typeface="Arial" panose="020B0604020202020204" pitchFamily="34" charset="0"/>
              </a:rPr>
              <a:t>Project Goal</a:t>
            </a:r>
          </a:p>
          <a:p>
            <a:pPr marL="0" indent="0">
              <a:spcAft>
                <a:spcPts val="1200"/>
              </a:spcAft>
              <a:buNone/>
            </a:pPr>
            <a:r>
              <a:rPr lang="en-US" sz="1800" dirty="0">
                <a:latin typeface="Arial" panose="020B0604020202020204" pitchFamily="34" charset="0"/>
                <a:cs typeface="Arial" panose="020B0604020202020204" pitchFamily="34" charset="0"/>
              </a:rPr>
              <a:t>Protecting the environment while improving the quality of treated water discharged into the Chattahoochee River and meeting the capacity treatment demands of areas served</a:t>
            </a:r>
            <a:endParaRPr lang="en-US" sz="1800" b="1" dirty="0">
              <a:solidFill>
                <a:schemeClr val="bg1"/>
              </a:solidFill>
              <a:latin typeface="Arial" panose="020B0604020202020204" pitchFamily="34" charset="0"/>
              <a:cs typeface="Arial" panose="020B0604020202020204" pitchFamily="34" charset="0"/>
            </a:endParaRPr>
          </a:p>
          <a:p>
            <a:pPr marL="0" indent="0">
              <a:buNone/>
            </a:pPr>
            <a:r>
              <a:rPr lang="en-US" sz="2000" b="1" dirty="0">
                <a:solidFill>
                  <a:srgbClr val="0070C0"/>
                </a:solidFill>
                <a:latin typeface="Arial" panose="020B0604020202020204" pitchFamily="34" charset="0"/>
                <a:cs typeface="Arial" panose="020B0604020202020204" pitchFamily="34" charset="0"/>
              </a:rPr>
              <a:t>Project Benefits</a:t>
            </a:r>
          </a:p>
          <a:p>
            <a:pPr marL="0" indent="0">
              <a:buNone/>
            </a:pPr>
            <a:endParaRPr lang="en-US" sz="1000" b="1" dirty="0">
              <a:solidFill>
                <a:srgbClr val="0070C0"/>
              </a:solidFill>
              <a:latin typeface="Arial" panose="020B0604020202020204" pitchFamily="34" charset="0"/>
              <a:cs typeface="Arial" panose="020B0604020202020204" pitchFamily="34" charset="0"/>
            </a:endParaRPr>
          </a:p>
          <a:p>
            <a:pPr marL="457200" lvl="1" indent="0">
              <a:buNone/>
            </a:pPr>
            <a:r>
              <a:rPr lang="en-US" sz="1800" dirty="0">
                <a:latin typeface="Arial" panose="020B0604020202020204" pitchFamily="34" charset="0"/>
                <a:cs typeface="Arial" panose="020B0604020202020204" pitchFamily="34" charset="0"/>
              </a:rPr>
              <a:t>Increase capacity to meet communities’ needs</a:t>
            </a:r>
          </a:p>
          <a:p>
            <a:pPr marL="457200" lvl="1" indent="0">
              <a:spcBef>
                <a:spcPts val="2400"/>
              </a:spcBef>
              <a:buNone/>
            </a:pPr>
            <a:r>
              <a:rPr lang="en-US" sz="1800" dirty="0">
                <a:latin typeface="Arial" panose="020B0604020202020204" pitchFamily="34" charset="0"/>
                <a:cs typeface="Arial" panose="020B0604020202020204" pitchFamily="34" charset="0"/>
              </a:rPr>
              <a:t>Provide state-of-the-art advanced treatment for reliable compliance with both current and projected future regulations/limits</a:t>
            </a:r>
          </a:p>
          <a:p>
            <a:pPr marL="457200" lvl="1" indent="0">
              <a:spcBef>
                <a:spcPts val="3000"/>
              </a:spcBef>
              <a:buNone/>
            </a:pPr>
            <a:r>
              <a:rPr lang="en-US" sz="1800" dirty="0">
                <a:latin typeface="Arial" panose="020B0604020202020204" pitchFamily="34" charset="0"/>
                <a:cs typeface="Arial" panose="020B0604020202020204" pitchFamily="34" charset="0"/>
              </a:rPr>
              <a:t>Eliminate odor and improve facility aesthetics </a:t>
            </a:r>
          </a:p>
          <a:p>
            <a:pPr marL="457200" lvl="1" indent="0">
              <a:spcBef>
                <a:spcPts val="3000"/>
              </a:spcBef>
              <a:buNone/>
            </a:pPr>
            <a:r>
              <a:rPr lang="en-US" sz="1800" dirty="0">
                <a:latin typeface="Arial" panose="020B0604020202020204" pitchFamily="34" charset="0"/>
                <a:cs typeface="Arial" panose="020B0604020202020204" pitchFamily="34" charset="0"/>
              </a:rPr>
              <a:t>Restore reliability and safety for aging facility</a:t>
            </a:r>
          </a:p>
          <a:p>
            <a:pPr marL="0" indent="0">
              <a:buNone/>
            </a:pPr>
            <a:endParaRPr lang="en-US" sz="2000" dirty="0"/>
          </a:p>
          <a:p>
            <a:endParaRPr lang="en-US" sz="2000" dirty="0"/>
          </a:p>
        </p:txBody>
      </p:sp>
      <p:pic>
        <p:nvPicPr>
          <p:cNvPr id="16" name="Picture 15">
            <a:extLst>
              <a:ext uri="{FF2B5EF4-FFF2-40B4-BE49-F238E27FC236}">
                <a16:creationId xmlns:a16="http://schemas.microsoft.com/office/drawing/2014/main" id="{BBA3A702-9E9A-4881-A582-C447158D688E}"/>
              </a:ext>
            </a:extLst>
          </p:cNvPr>
          <p:cNvPicPr>
            <a:picLocks noChangeAspect="1"/>
          </p:cNvPicPr>
          <p:nvPr/>
        </p:nvPicPr>
        <p:blipFill>
          <a:blip r:embed="rId2"/>
          <a:stretch>
            <a:fillRect/>
          </a:stretch>
        </p:blipFill>
        <p:spPr>
          <a:xfrm>
            <a:off x="683794" y="3605616"/>
            <a:ext cx="399075" cy="346735"/>
          </a:xfrm>
          <a:prstGeom prst="rect">
            <a:avLst/>
          </a:prstGeom>
        </p:spPr>
      </p:pic>
      <p:pic>
        <p:nvPicPr>
          <p:cNvPr id="17" name="Picture 16">
            <a:extLst>
              <a:ext uri="{FF2B5EF4-FFF2-40B4-BE49-F238E27FC236}">
                <a16:creationId xmlns:a16="http://schemas.microsoft.com/office/drawing/2014/main" id="{67F07E4B-ECEC-41D8-8716-EA197B8FD5B5}"/>
              </a:ext>
            </a:extLst>
          </p:cNvPr>
          <p:cNvPicPr>
            <a:picLocks noChangeAspect="1"/>
          </p:cNvPicPr>
          <p:nvPr/>
        </p:nvPicPr>
        <p:blipFill>
          <a:blip r:embed="rId3"/>
          <a:stretch>
            <a:fillRect/>
          </a:stretch>
        </p:blipFill>
        <p:spPr>
          <a:xfrm>
            <a:off x="683794" y="4280390"/>
            <a:ext cx="393506" cy="393700"/>
          </a:xfrm>
          <a:prstGeom prst="rect">
            <a:avLst/>
          </a:prstGeom>
        </p:spPr>
      </p:pic>
      <p:pic>
        <p:nvPicPr>
          <p:cNvPr id="18" name="Picture 17">
            <a:extLst>
              <a:ext uri="{FF2B5EF4-FFF2-40B4-BE49-F238E27FC236}">
                <a16:creationId xmlns:a16="http://schemas.microsoft.com/office/drawing/2014/main" id="{4026DD76-9388-436B-8334-6897AE9A16EA}"/>
              </a:ext>
            </a:extLst>
          </p:cNvPr>
          <p:cNvPicPr>
            <a:picLocks noChangeAspect="1"/>
          </p:cNvPicPr>
          <p:nvPr/>
        </p:nvPicPr>
        <p:blipFill>
          <a:blip r:embed="rId4"/>
          <a:stretch>
            <a:fillRect/>
          </a:stretch>
        </p:blipFill>
        <p:spPr>
          <a:xfrm>
            <a:off x="642150" y="4933780"/>
            <a:ext cx="482363" cy="393700"/>
          </a:xfrm>
          <a:prstGeom prst="rect">
            <a:avLst/>
          </a:prstGeom>
        </p:spPr>
      </p:pic>
      <p:pic>
        <p:nvPicPr>
          <p:cNvPr id="19" name="Picture 18">
            <a:extLst>
              <a:ext uri="{FF2B5EF4-FFF2-40B4-BE49-F238E27FC236}">
                <a16:creationId xmlns:a16="http://schemas.microsoft.com/office/drawing/2014/main" id="{0E61A479-55D6-499B-8FBD-06CE344F928D}"/>
              </a:ext>
            </a:extLst>
          </p:cNvPr>
          <p:cNvPicPr>
            <a:picLocks noChangeAspect="1"/>
          </p:cNvPicPr>
          <p:nvPr/>
        </p:nvPicPr>
        <p:blipFill>
          <a:blip r:embed="rId5"/>
          <a:stretch>
            <a:fillRect/>
          </a:stretch>
        </p:blipFill>
        <p:spPr>
          <a:xfrm>
            <a:off x="565988" y="5619249"/>
            <a:ext cx="558525" cy="393700"/>
          </a:xfrm>
          <a:prstGeom prst="rect">
            <a:avLst/>
          </a:prstGeom>
        </p:spPr>
      </p:pic>
    </p:spTree>
    <p:extLst>
      <p:ext uri="{BB962C8B-B14F-4D97-AF65-F5344CB8AC3E}">
        <p14:creationId xmlns:p14="http://schemas.microsoft.com/office/powerpoint/2010/main" val="1542859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D0DB6CC-A3D6-454D-B252-54F6FAC11AA0}"/>
              </a:ext>
            </a:extLst>
          </p:cNvPr>
          <p:cNvSpPr>
            <a:spLocks noGrp="1"/>
          </p:cNvSpPr>
          <p:nvPr>
            <p:ph type="body" sz="quarter" idx="10"/>
          </p:nvPr>
        </p:nvSpPr>
        <p:spPr>
          <a:xfrm>
            <a:off x="599044" y="1915640"/>
            <a:ext cx="11288156" cy="4486274"/>
          </a:xfrm>
        </p:spPr>
        <p:txBody>
          <a:bodyPr/>
          <a:lstStyle/>
          <a:p>
            <a:pPr>
              <a:spcBef>
                <a:spcPts val="2400"/>
              </a:spcBef>
              <a:buClr>
                <a:schemeClr val="accent1">
                  <a:lumMod val="75000"/>
                </a:schemeClr>
              </a:buClr>
            </a:pPr>
            <a:r>
              <a:rPr lang="en-US" sz="1800" dirty="0">
                <a:latin typeface="Arial" panose="020B0604020202020204" pitchFamily="34" charset="0"/>
                <a:cs typeface="Arial" panose="020B0604020202020204" pitchFamily="34" charset="0"/>
              </a:rPr>
              <a:t>Big Creek WRF first constructed in 1971</a:t>
            </a:r>
          </a:p>
          <a:p>
            <a:pPr>
              <a:spcBef>
                <a:spcPts val="2400"/>
              </a:spcBef>
              <a:buClr>
                <a:schemeClr val="accent1">
                  <a:lumMod val="75000"/>
                </a:schemeClr>
              </a:buClr>
            </a:pPr>
            <a:r>
              <a:rPr lang="en-US" sz="1800" dirty="0">
                <a:latin typeface="Arial" panose="020B0604020202020204" pitchFamily="34" charset="0"/>
                <a:cs typeface="Arial" panose="020B0604020202020204" pitchFamily="34" charset="0"/>
              </a:rPr>
              <a:t>Several expansions since 1971 – current capacity of 24 million gallons per day (</a:t>
            </a:r>
            <a:r>
              <a:rPr lang="en-US" sz="1800" dirty="0" err="1">
                <a:latin typeface="Arial" panose="020B0604020202020204" pitchFamily="34" charset="0"/>
                <a:cs typeface="Arial" panose="020B0604020202020204" pitchFamily="34" charset="0"/>
              </a:rPr>
              <a:t>mgd</a:t>
            </a:r>
            <a:r>
              <a:rPr lang="en-US" sz="1800" dirty="0">
                <a:latin typeface="Arial" panose="020B0604020202020204" pitchFamily="34" charset="0"/>
                <a:cs typeface="Arial" panose="020B0604020202020204" pitchFamily="34" charset="0"/>
              </a:rPr>
              <a:t>)</a:t>
            </a:r>
          </a:p>
          <a:p>
            <a:pPr>
              <a:spcBef>
                <a:spcPts val="2400"/>
              </a:spcBef>
              <a:buClr>
                <a:schemeClr val="accent1">
                  <a:lumMod val="75000"/>
                </a:schemeClr>
              </a:buClr>
            </a:pPr>
            <a:r>
              <a:rPr lang="en-US" sz="1800" dirty="0">
                <a:latin typeface="Arial" panose="020B0604020202020204" pitchFamily="34" charset="0"/>
                <a:cs typeface="Arial" panose="020B0604020202020204" pitchFamily="34" charset="0"/>
              </a:rPr>
              <a:t>Serves Roswell, Alpharetta, Northern Sandy Springs, portions of Milton and Johns Creek, and areas of Cobb and Forsyth Counties</a:t>
            </a:r>
          </a:p>
          <a:p>
            <a:pPr>
              <a:spcBef>
                <a:spcPts val="2400"/>
              </a:spcBef>
              <a:buClr>
                <a:schemeClr val="accent1">
                  <a:lumMod val="75000"/>
                </a:schemeClr>
              </a:buClr>
            </a:pPr>
            <a:r>
              <a:rPr lang="en-US" sz="1800" dirty="0">
                <a:latin typeface="Arial" panose="020B0604020202020204" pitchFamily="34" charset="0"/>
                <a:cs typeface="Arial" panose="020B0604020202020204" pitchFamily="34" charset="0"/>
              </a:rPr>
              <a:t>Metropolitan North Georgia Water Planning District forecast - continued population growth and economic development require additional capacity</a:t>
            </a:r>
          </a:p>
          <a:p>
            <a:pPr>
              <a:spcBef>
                <a:spcPts val="2400"/>
              </a:spcBef>
              <a:buClr>
                <a:schemeClr val="accent1">
                  <a:lumMod val="75000"/>
                </a:schemeClr>
              </a:buClr>
            </a:pPr>
            <a:r>
              <a:rPr lang="en-US" sz="1800" dirty="0">
                <a:latin typeface="Arial" panose="020B0604020202020204" pitchFamily="34" charset="0"/>
                <a:cs typeface="Arial" panose="020B0604020202020204" pitchFamily="34" charset="0"/>
              </a:rPr>
              <a:t>Initial phased expansion to 32 mgd and ultimately to 38 mgd using state of the art membrane technology and new odor control systems</a:t>
            </a:r>
          </a:p>
          <a:p>
            <a:pPr>
              <a:spcBef>
                <a:spcPts val="2400"/>
              </a:spcBef>
              <a:buClr>
                <a:schemeClr val="accent1">
                  <a:lumMod val="75000"/>
                </a:schemeClr>
              </a:buClr>
            </a:pPr>
            <a:r>
              <a:rPr lang="en-US" sz="1800" dirty="0">
                <a:latin typeface="Arial" panose="020B0604020202020204" pitchFamily="34" charset="0"/>
                <a:cs typeface="Arial" panose="020B0604020202020204" pitchFamily="34" charset="0"/>
              </a:rPr>
              <a:t>Replacement of aging equipment and demolition of older and unused facilities</a:t>
            </a:r>
          </a:p>
          <a:p>
            <a:pPr>
              <a:spcBef>
                <a:spcPts val="2400"/>
              </a:spcBef>
              <a:buClr>
                <a:schemeClr val="accent1">
                  <a:lumMod val="75000"/>
                </a:schemeClr>
              </a:buClr>
            </a:pPr>
            <a:r>
              <a:rPr lang="en-US" sz="1800" dirty="0">
                <a:latin typeface="Arial" panose="020B0604020202020204" pitchFamily="34" charset="0"/>
                <a:cs typeface="Arial" panose="020B0604020202020204" pitchFamily="34" charset="0"/>
              </a:rPr>
              <a:t>Project will provide capacity through at least 2050</a:t>
            </a:r>
          </a:p>
        </p:txBody>
      </p:sp>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p:txBody>
          <a:bodyPr/>
          <a:lstStyle/>
          <a:p>
            <a:r>
              <a:rPr lang="en-US" dirty="0">
                <a:solidFill>
                  <a:schemeClr val="accent5">
                    <a:lumMod val="50000"/>
                  </a:schemeClr>
                </a:solidFill>
                <a:latin typeface="Arial" panose="020B0604020202020204" pitchFamily="34" charset="0"/>
                <a:cs typeface="Arial" panose="020B0604020202020204" pitchFamily="34" charset="0"/>
              </a:rPr>
              <a:t>Project Details</a:t>
            </a:r>
          </a:p>
        </p:txBody>
      </p:sp>
    </p:spTree>
    <p:extLst>
      <p:ext uri="{BB962C8B-B14F-4D97-AF65-F5344CB8AC3E}">
        <p14:creationId xmlns:p14="http://schemas.microsoft.com/office/powerpoint/2010/main" val="3689072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D0DB6CC-A3D6-454D-B252-54F6FAC11AA0}"/>
              </a:ext>
            </a:extLst>
          </p:cNvPr>
          <p:cNvSpPr>
            <a:spLocks noGrp="1"/>
          </p:cNvSpPr>
          <p:nvPr>
            <p:ph type="body" sz="quarter" idx="10"/>
          </p:nvPr>
        </p:nvSpPr>
        <p:spPr>
          <a:xfrm>
            <a:off x="599044" y="1915640"/>
            <a:ext cx="11288156" cy="4486274"/>
          </a:xfrm>
        </p:spPr>
        <p:txBody>
          <a:bodyPr/>
          <a:lstStyle/>
          <a:p>
            <a:pPr>
              <a:spcBef>
                <a:spcPts val="2400"/>
              </a:spcBef>
              <a:buClr>
                <a:schemeClr val="accent1">
                  <a:lumMod val="75000"/>
                </a:schemeClr>
              </a:buClr>
            </a:pPr>
            <a:r>
              <a:rPr lang="en-US" sz="1800" dirty="0">
                <a:latin typeface="Arial" panose="020B0604020202020204" pitchFamily="34" charset="0"/>
                <a:cs typeface="Arial" panose="020B0604020202020204" pitchFamily="34" charset="0"/>
              </a:rPr>
              <a:t>Progressive Design Build Approach </a:t>
            </a:r>
          </a:p>
          <a:p>
            <a:pPr lvl="1">
              <a:spcBef>
                <a:spcPts val="2400"/>
              </a:spcBef>
              <a:buClr>
                <a:schemeClr val="accent1">
                  <a:lumMod val="75000"/>
                </a:schemeClr>
              </a:buClr>
            </a:pPr>
            <a:r>
              <a:rPr lang="en-US" sz="1600" dirty="0">
                <a:latin typeface="Arial" panose="020B0604020202020204" pitchFamily="34" charset="0"/>
                <a:cs typeface="Arial" panose="020B0604020202020204" pitchFamily="34" charset="0"/>
              </a:rPr>
              <a:t>County has been working with the Archer Western / Brown and Caldwell JV team in Implementation</a:t>
            </a:r>
          </a:p>
          <a:p>
            <a:pPr lvl="1">
              <a:spcBef>
                <a:spcPts val="2400"/>
              </a:spcBef>
              <a:buClr>
                <a:schemeClr val="accent1">
                  <a:lumMod val="75000"/>
                </a:schemeClr>
              </a:buClr>
            </a:pPr>
            <a:r>
              <a:rPr lang="en-US" sz="1600" dirty="0">
                <a:latin typeface="Arial" panose="020B0604020202020204" pitchFamily="34" charset="0"/>
                <a:cs typeface="Arial" panose="020B0604020202020204" pitchFamily="34" charset="0"/>
              </a:rPr>
              <a:t>Completed design to 80% and established the Guaranteed Maximum Price (GMP) for the project</a:t>
            </a:r>
          </a:p>
          <a:p>
            <a:pPr lvl="1">
              <a:spcBef>
                <a:spcPts val="2400"/>
              </a:spcBef>
              <a:buClr>
                <a:schemeClr val="accent1">
                  <a:lumMod val="75000"/>
                </a:schemeClr>
              </a:buClr>
            </a:pPr>
            <a:r>
              <a:rPr lang="en-US" sz="1600" dirty="0">
                <a:latin typeface="Arial" panose="020B0604020202020204" pitchFamily="34" charset="0"/>
                <a:cs typeface="Arial" panose="020B0604020202020204" pitchFamily="34" charset="0"/>
              </a:rPr>
              <a:t>Initial site preparation (Phase 2A) began in late 2019</a:t>
            </a:r>
          </a:p>
          <a:p>
            <a:pPr lvl="1">
              <a:spcBef>
                <a:spcPts val="2400"/>
              </a:spcBef>
              <a:buClr>
                <a:schemeClr val="accent1">
                  <a:lumMod val="75000"/>
                </a:schemeClr>
              </a:buClr>
            </a:pPr>
            <a:r>
              <a:rPr lang="en-US" sz="1600" dirty="0">
                <a:latin typeface="Arial" panose="020B0604020202020204" pitchFamily="34" charset="0"/>
                <a:cs typeface="Arial" panose="020B0604020202020204" pitchFamily="34" charset="0"/>
              </a:rPr>
              <a:t>BOC will vote to approve GMP, finish the design and initiate construction on main plant (Phase 2B) in July </a:t>
            </a:r>
          </a:p>
          <a:p>
            <a:pPr lvl="1">
              <a:spcBef>
                <a:spcPts val="2400"/>
              </a:spcBef>
              <a:buClr>
                <a:schemeClr val="accent1">
                  <a:lumMod val="75000"/>
                </a:schemeClr>
              </a:buClr>
            </a:pPr>
            <a:r>
              <a:rPr lang="en-US" sz="1600" dirty="0">
                <a:latin typeface="Arial" panose="020B0604020202020204" pitchFamily="34" charset="0"/>
                <a:cs typeface="Arial" panose="020B0604020202020204" pitchFamily="34" charset="0"/>
              </a:rPr>
              <a:t>Phase 2B construction will begin this fall</a:t>
            </a:r>
          </a:p>
          <a:p>
            <a:pPr lvl="1">
              <a:spcBef>
                <a:spcPts val="2400"/>
              </a:spcBef>
              <a:buClr>
                <a:schemeClr val="accent1">
                  <a:lumMod val="75000"/>
                </a:schemeClr>
              </a:buClr>
            </a:pPr>
            <a:r>
              <a:rPr lang="en-US" sz="1600" dirty="0">
                <a:latin typeface="Arial" panose="020B0604020202020204" pitchFamily="34" charset="0"/>
                <a:cs typeface="Arial" panose="020B0604020202020204" pitchFamily="34" charset="0"/>
              </a:rPr>
              <a:t>Phase 2B will be complete in early 2024</a:t>
            </a:r>
          </a:p>
          <a:p>
            <a:pPr>
              <a:spcBef>
                <a:spcPts val="2400"/>
              </a:spcBef>
              <a:buClr>
                <a:schemeClr val="accent1">
                  <a:lumMod val="75000"/>
                </a:schemeClr>
              </a:buClr>
            </a:pPr>
            <a:r>
              <a:rPr lang="en-US" sz="1800" dirty="0">
                <a:latin typeface="Arial" panose="020B0604020202020204" pitchFamily="34" charset="0"/>
                <a:cs typeface="Arial" panose="020B0604020202020204" pitchFamily="34" charset="0"/>
              </a:rPr>
              <a:t>Fulton County has secured bond funding for the project</a:t>
            </a:r>
          </a:p>
        </p:txBody>
      </p:sp>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p:txBody>
          <a:bodyPr/>
          <a:lstStyle/>
          <a:p>
            <a:r>
              <a:rPr lang="en-US" dirty="0">
                <a:solidFill>
                  <a:schemeClr val="accent5">
                    <a:lumMod val="50000"/>
                  </a:schemeClr>
                </a:solidFill>
                <a:latin typeface="Arial" panose="020B0604020202020204" pitchFamily="34" charset="0"/>
                <a:cs typeface="Arial" panose="020B0604020202020204" pitchFamily="34" charset="0"/>
              </a:rPr>
              <a:t>Project Details</a:t>
            </a:r>
          </a:p>
        </p:txBody>
      </p:sp>
    </p:spTree>
    <p:extLst>
      <p:ext uri="{BB962C8B-B14F-4D97-AF65-F5344CB8AC3E}">
        <p14:creationId xmlns:p14="http://schemas.microsoft.com/office/powerpoint/2010/main" val="565000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BFEFB0E-670E-44B5-8100-458DEF988FFB}"/>
              </a:ext>
            </a:extLst>
          </p:cNvPr>
          <p:cNvSpPr>
            <a:spLocks noGrp="1"/>
          </p:cNvSpPr>
          <p:nvPr>
            <p:ph type="body" sz="quarter" idx="10"/>
          </p:nvPr>
        </p:nvSpPr>
        <p:spPr>
          <a:xfrm>
            <a:off x="293912" y="2123344"/>
            <a:ext cx="4427377" cy="4767628"/>
          </a:xfrm>
        </p:spPr>
        <p:txBody>
          <a:bodyPr/>
          <a:lstStyle/>
          <a:p>
            <a:pPr marL="0" indent="0">
              <a:lnSpc>
                <a:spcPct val="100000"/>
              </a:lnSpc>
              <a:spcBef>
                <a:spcPts val="600"/>
              </a:spcBef>
              <a:spcAft>
                <a:spcPts val="1200"/>
              </a:spcAft>
              <a:buNone/>
            </a:pPr>
            <a:r>
              <a:rPr lang="en-US" sz="1800" dirty="0">
                <a:latin typeface="+mn-lt"/>
              </a:rPr>
              <a:t>80% Design of the new facilities has been completed with remaining final design happening this summer / fall</a:t>
            </a:r>
          </a:p>
          <a:p>
            <a:pPr marL="0" indent="0">
              <a:lnSpc>
                <a:spcPct val="100000"/>
              </a:lnSpc>
              <a:spcBef>
                <a:spcPts val="600"/>
              </a:spcBef>
              <a:spcAft>
                <a:spcPts val="1200"/>
              </a:spcAft>
              <a:buNone/>
            </a:pPr>
            <a:r>
              <a:rPr lang="en-US" sz="1800" dirty="0">
                <a:latin typeface="+mn-lt"/>
              </a:rPr>
              <a:t>An early grading package (Phase 2A) initiated work in Late 2019 and is nearing completion</a:t>
            </a:r>
          </a:p>
          <a:p>
            <a:pPr marL="0" indent="0">
              <a:lnSpc>
                <a:spcPct val="100000"/>
              </a:lnSpc>
              <a:spcBef>
                <a:spcPts val="600"/>
              </a:spcBef>
              <a:spcAft>
                <a:spcPts val="1200"/>
              </a:spcAft>
              <a:buNone/>
            </a:pPr>
            <a:r>
              <a:rPr lang="en-US" sz="1800" dirty="0">
                <a:latin typeface="+mn-lt"/>
              </a:rPr>
              <a:t>Construction of the new plant (Phase2B) will begin this summer and the new facility is expected to be fully operational in late 2023 followed by some additional demolition at the existing plant.</a:t>
            </a:r>
          </a:p>
          <a:p>
            <a:pPr marL="0" indent="0">
              <a:lnSpc>
                <a:spcPct val="100000"/>
              </a:lnSpc>
              <a:spcBef>
                <a:spcPts val="600"/>
              </a:spcBef>
              <a:spcAft>
                <a:spcPts val="1200"/>
              </a:spcAft>
              <a:buNone/>
            </a:pPr>
            <a:endParaRPr lang="en-US" sz="1800" dirty="0"/>
          </a:p>
        </p:txBody>
      </p:sp>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p:txBody>
          <a:bodyPr/>
          <a:lstStyle/>
          <a:p>
            <a:r>
              <a:rPr lang="en-US" dirty="0">
                <a:solidFill>
                  <a:schemeClr val="accent1">
                    <a:lumMod val="75000"/>
                  </a:schemeClr>
                </a:solidFill>
                <a:latin typeface="+mn-lt"/>
              </a:rPr>
              <a:t>Project Schedule </a:t>
            </a:r>
          </a:p>
        </p:txBody>
      </p:sp>
      <p:pic>
        <p:nvPicPr>
          <p:cNvPr id="12" name="Picture 11" descr="A screenshot of text&#10;&#10;Description automatically generated">
            <a:extLst>
              <a:ext uri="{FF2B5EF4-FFF2-40B4-BE49-F238E27FC236}">
                <a16:creationId xmlns:a16="http://schemas.microsoft.com/office/drawing/2014/main" id="{239AB291-0DEF-47E2-B2FC-9AC8FD4ABFE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38093" y="2008414"/>
            <a:ext cx="6682573" cy="3902214"/>
          </a:xfrm>
          <a:prstGeom prst="rect">
            <a:avLst/>
          </a:prstGeom>
        </p:spPr>
      </p:pic>
      <p:sp>
        <p:nvSpPr>
          <p:cNvPr id="2" name="Rectangle 1">
            <a:extLst>
              <a:ext uri="{FF2B5EF4-FFF2-40B4-BE49-F238E27FC236}">
                <a16:creationId xmlns:a16="http://schemas.microsoft.com/office/drawing/2014/main" id="{359BB1E3-4A60-42E3-91A5-7AFBA32F7999}"/>
              </a:ext>
            </a:extLst>
          </p:cNvPr>
          <p:cNvSpPr/>
          <p:nvPr/>
        </p:nvSpPr>
        <p:spPr>
          <a:xfrm rot="2519175">
            <a:off x="9393239" y="4398709"/>
            <a:ext cx="164403" cy="171933"/>
          </a:xfrm>
          <a:prstGeom prst="rect">
            <a:avLst/>
          </a:prstGeom>
          <a:solidFill>
            <a:srgbClr val="FFFFFF"/>
          </a:solidFill>
          <a:ln w="4762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F7B9A7F-D2A5-4BE0-89D7-415473430E8D}"/>
              </a:ext>
            </a:extLst>
          </p:cNvPr>
          <p:cNvSpPr/>
          <p:nvPr/>
        </p:nvSpPr>
        <p:spPr>
          <a:xfrm rot="2519175">
            <a:off x="10074496" y="4397569"/>
            <a:ext cx="164403" cy="171933"/>
          </a:xfrm>
          <a:prstGeom prst="rect">
            <a:avLst/>
          </a:prstGeom>
          <a:solidFill>
            <a:srgbClr val="FFFFFF"/>
          </a:solidFill>
          <a:ln w="4762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86933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p:txBody>
          <a:bodyPr/>
          <a:lstStyle/>
          <a:p>
            <a:r>
              <a:rPr lang="en-US" dirty="0">
                <a:solidFill>
                  <a:schemeClr val="accent1">
                    <a:lumMod val="75000"/>
                  </a:schemeClr>
                </a:solidFill>
                <a:latin typeface="Arial" panose="020B0604020202020204" pitchFamily="34" charset="0"/>
                <a:cs typeface="Arial" panose="020B0604020202020204" pitchFamily="34" charset="0"/>
              </a:rPr>
              <a:t>Overall Treatment Process</a:t>
            </a:r>
          </a:p>
        </p:txBody>
      </p:sp>
      <p:pic>
        <p:nvPicPr>
          <p:cNvPr id="3" name="Picture 2">
            <a:extLst>
              <a:ext uri="{FF2B5EF4-FFF2-40B4-BE49-F238E27FC236}">
                <a16:creationId xmlns:a16="http://schemas.microsoft.com/office/drawing/2014/main" id="{842806F2-7428-4BC2-BC3E-1655A41591D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6260" y="1661747"/>
            <a:ext cx="11079480" cy="4709160"/>
          </a:xfrm>
          <a:prstGeom prst="rect">
            <a:avLst/>
          </a:prstGeom>
        </p:spPr>
      </p:pic>
    </p:spTree>
    <p:extLst>
      <p:ext uri="{BB962C8B-B14F-4D97-AF65-F5344CB8AC3E}">
        <p14:creationId xmlns:p14="http://schemas.microsoft.com/office/powerpoint/2010/main" val="382148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BFEFB0E-670E-44B5-8100-458DEF988FFB}"/>
              </a:ext>
            </a:extLst>
          </p:cNvPr>
          <p:cNvSpPr>
            <a:spLocks noGrp="1"/>
          </p:cNvSpPr>
          <p:nvPr>
            <p:ph type="body" sz="quarter" idx="10"/>
          </p:nvPr>
        </p:nvSpPr>
        <p:spPr>
          <a:xfrm>
            <a:off x="552449" y="1861772"/>
            <a:ext cx="6183849" cy="4486274"/>
          </a:xfrm>
        </p:spPr>
        <p:txBody>
          <a:bodyPr/>
          <a:lstStyle/>
          <a:p>
            <a:pPr>
              <a:lnSpc>
                <a:spcPct val="100000"/>
              </a:lnSpc>
              <a:buClr>
                <a:schemeClr val="accent1"/>
              </a:buClr>
            </a:pPr>
            <a:r>
              <a:rPr lang="en-US" sz="1600" dirty="0">
                <a:latin typeface="Arial" panose="020B0604020202020204" pitchFamily="34" charset="0"/>
                <a:cs typeface="Arial" panose="020B0604020202020204" pitchFamily="34" charset="0"/>
              </a:rPr>
              <a:t>A membrane bioreactor (MBR) system is an advanced technology used for treating wastewater</a:t>
            </a:r>
          </a:p>
          <a:p>
            <a:pPr>
              <a:lnSpc>
                <a:spcPct val="100000"/>
              </a:lnSpc>
              <a:buClr>
                <a:schemeClr val="accent1"/>
              </a:buClr>
            </a:pPr>
            <a:r>
              <a:rPr lang="en-US" sz="1600" dirty="0">
                <a:latin typeface="Arial" panose="020B0604020202020204" pitchFamily="34" charset="0"/>
                <a:cs typeface="Arial" panose="020B0604020202020204" pitchFamily="34" charset="0"/>
              </a:rPr>
              <a:t>The system combines biological treatment/nutrient removal with microfiltration membranes that filter out particles greater than 0.2 um (one thousandth of a millimeter) in diameter. Flat Plate membrane technology provided by KUBOTA was competitively selected for the Big Creek WRF Facility</a:t>
            </a:r>
          </a:p>
          <a:p>
            <a:pPr>
              <a:lnSpc>
                <a:spcPct val="100000"/>
              </a:lnSpc>
              <a:buClr>
                <a:schemeClr val="accent1"/>
              </a:buClr>
            </a:pPr>
            <a:r>
              <a:rPr lang="en-US" sz="1600" dirty="0">
                <a:latin typeface="Arial" panose="020B0604020202020204" pitchFamily="34" charset="0"/>
                <a:cs typeface="Arial" panose="020B0604020202020204" pitchFamily="34" charset="0"/>
              </a:rPr>
              <a:t>MBR technology is one of the most advanced treatment technologies in wastewater treatment and has successfully been implemented by Fulton County for over a decade at the Johns Creek Environmental Campus and numerous other facilities around the US and the world</a:t>
            </a:r>
          </a:p>
        </p:txBody>
      </p:sp>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a:xfrm>
            <a:off x="552450" y="947372"/>
            <a:ext cx="9201150" cy="914400"/>
          </a:xfrm>
        </p:spPr>
        <p:txBody>
          <a:bodyPr/>
          <a:lstStyle/>
          <a:p>
            <a:r>
              <a:rPr lang="en-US" dirty="0">
                <a:solidFill>
                  <a:schemeClr val="accent1">
                    <a:lumMod val="75000"/>
                  </a:schemeClr>
                </a:solidFill>
                <a:latin typeface="Arial" panose="020B0604020202020204" pitchFamily="34" charset="0"/>
                <a:cs typeface="Arial" panose="020B0604020202020204" pitchFamily="34" charset="0"/>
              </a:rPr>
              <a:t>MBR Technology</a:t>
            </a:r>
          </a:p>
        </p:txBody>
      </p:sp>
      <p:pic>
        <p:nvPicPr>
          <p:cNvPr id="7" name="Picture Placeholder 6">
            <a:extLst>
              <a:ext uri="{FF2B5EF4-FFF2-40B4-BE49-F238E27FC236}">
                <a16:creationId xmlns:a16="http://schemas.microsoft.com/office/drawing/2014/main" id="{87C3F8E2-417F-421C-A9F7-44B74AA09184}"/>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7115310" y="1787894"/>
            <a:ext cx="3958165" cy="3282211"/>
          </a:xfrm>
        </p:spPr>
      </p:pic>
      <p:sp>
        <p:nvSpPr>
          <p:cNvPr id="16" name="TextBox 15">
            <a:extLst>
              <a:ext uri="{FF2B5EF4-FFF2-40B4-BE49-F238E27FC236}">
                <a16:creationId xmlns:a16="http://schemas.microsoft.com/office/drawing/2014/main" id="{DB6703E5-C160-416A-B060-3BF93D46BACE}"/>
              </a:ext>
            </a:extLst>
          </p:cNvPr>
          <p:cNvSpPr txBox="1"/>
          <p:nvPr/>
        </p:nvSpPr>
        <p:spPr>
          <a:xfrm>
            <a:off x="7115310" y="4793106"/>
            <a:ext cx="2448232" cy="276999"/>
          </a:xfrm>
          <a:prstGeom prst="rect">
            <a:avLst/>
          </a:prstGeom>
          <a:solidFill>
            <a:schemeClr val="accent1">
              <a:lumMod val="75000"/>
            </a:schemeClr>
          </a:solidFill>
        </p:spPr>
        <p:txBody>
          <a:bodyPr wrap="square" rtlCol="0">
            <a:spAutoFit/>
          </a:bodyPr>
          <a:lstStyle/>
          <a:p>
            <a:r>
              <a:rPr lang="en-US" sz="1200" dirty="0">
                <a:solidFill>
                  <a:srgbClr val="FFFFFF"/>
                </a:solidFill>
                <a:latin typeface="Myriad Pro Cond" panose="020B0506030403020204" pitchFamily="34" charset="0"/>
              </a:rPr>
              <a:t>KUBOTA Flat Plate Membranes</a:t>
            </a:r>
          </a:p>
        </p:txBody>
      </p:sp>
    </p:spTree>
    <p:extLst>
      <p:ext uri="{BB962C8B-B14F-4D97-AF65-F5344CB8AC3E}">
        <p14:creationId xmlns:p14="http://schemas.microsoft.com/office/powerpoint/2010/main" val="170238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a:extLst>
              <a:ext uri="{FF2B5EF4-FFF2-40B4-BE49-F238E27FC236}">
                <a16:creationId xmlns:a16="http://schemas.microsoft.com/office/drawing/2014/main" id="{00000000-0008-0000-0100-000002000000}"/>
              </a:ext>
            </a:extLst>
          </p:cNvPr>
          <p:cNvGraphicFramePr>
            <a:graphicFrameLocks noGrp="1"/>
          </p:cNvGraphicFramePr>
          <p:nvPr>
            <p:extLst>
              <p:ext uri="{D42A27DB-BD31-4B8C-83A1-F6EECF244321}">
                <p14:modId xmlns:p14="http://schemas.microsoft.com/office/powerpoint/2010/main" val="2783816506"/>
              </p:ext>
            </p:extLst>
          </p:nvPr>
        </p:nvGraphicFramePr>
        <p:xfrm>
          <a:off x="6096000" y="1861773"/>
          <a:ext cx="5410201" cy="465332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FEFB0E-670E-44B5-8100-458DEF988FFB}"/>
              </a:ext>
            </a:extLst>
          </p:cNvPr>
          <p:cNvSpPr>
            <a:spLocks noGrp="1"/>
          </p:cNvSpPr>
          <p:nvPr>
            <p:ph type="body" sz="quarter" idx="10"/>
          </p:nvPr>
        </p:nvSpPr>
        <p:spPr>
          <a:xfrm>
            <a:off x="494010" y="1804497"/>
            <a:ext cx="5682338" cy="4486274"/>
          </a:xfrm>
        </p:spPr>
        <p:txBody>
          <a:bodyPr/>
          <a:lstStyle/>
          <a:p>
            <a:pPr>
              <a:lnSpc>
                <a:spcPct val="100000"/>
              </a:lnSpc>
              <a:buClr>
                <a:schemeClr val="accent1"/>
              </a:buClr>
            </a:pPr>
            <a:r>
              <a:rPr lang="en-US" sz="2000" dirty="0">
                <a:latin typeface="Arial" panose="020B0604020202020204" pitchFamily="34" charset="0"/>
                <a:cs typeface="Arial" panose="020B0604020202020204" pitchFamily="34" charset="0"/>
              </a:rPr>
              <a:t>The new facility will provide greater capacity with significantly reduced load/impact to the Chattahoochee River compared to current permitted levels</a:t>
            </a:r>
          </a:p>
        </p:txBody>
      </p:sp>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p:txBody>
          <a:bodyPr/>
          <a:lstStyle/>
          <a:p>
            <a:r>
              <a:rPr lang="en-US" dirty="0">
                <a:solidFill>
                  <a:schemeClr val="accent1">
                    <a:lumMod val="75000"/>
                  </a:schemeClr>
                </a:solidFill>
                <a:latin typeface="Arial" panose="020B0604020202020204" pitchFamily="34" charset="0"/>
                <a:cs typeface="Arial" panose="020B0604020202020204" pitchFamily="34" charset="0"/>
              </a:rPr>
              <a:t>Water Quality Improvements</a:t>
            </a:r>
          </a:p>
        </p:txBody>
      </p:sp>
      <p:pic>
        <p:nvPicPr>
          <p:cNvPr id="10" name="Picture 2" descr="P:\Fulton\130191 - Johns Creek DB\130 - Public Involvement\Kiosk\JCEC Posters\Post Aeration\iStock_000008674833Medium.jpg">
            <a:extLst>
              <a:ext uri="{FF2B5EF4-FFF2-40B4-BE49-F238E27FC236}">
                <a16:creationId xmlns:a16="http://schemas.microsoft.com/office/drawing/2014/main" id="{0AC3EBC1-9A58-402F-96D4-012C8975010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 r="-1"/>
          <a:stretch/>
        </p:blipFill>
        <p:spPr bwMode="auto">
          <a:xfrm>
            <a:off x="605149" y="3877066"/>
            <a:ext cx="3474720" cy="2057400"/>
          </a:xfrm>
          <a:prstGeom prst="rect">
            <a:avLst/>
          </a:prstGeom>
          <a:noFill/>
        </p:spPr>
      </p:pic>
      <p:sp>
        <p:nvSpPr>
          <p:cNvPr id="7" name="Rectangle 6">
            <a:extLst>
              <a:ext uri="{FF2B5EF4-FFF2-40B4-BE49-F238E27FC236}">
                <a16:creationId xmlns:a16="http://schemas.microsoft.com/office/drawing/2014/main" id="{6EF9FACD-FDE0-4BDF-98FD-864CFC2E80B6}"/>
              </a:ext>
            </a:extLst>
          </p:cNvPr>
          <p:cNvSpPr/>
          <p:nvPr/>
        </p:nvSpPr>
        <p:spPr>
          <a:xfrm>
            <a:off x="4086919" y="3882432"/>
            <a:ext cx="1697355" cy="2057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rgbClr val="FFFFFF"/>
                </a:solidFill>
                <a:latin typeface="Myriad Pro" panose="020B0503030403020204" pitchFamily="34" charset="0"/>
              </a:rPr>
              <a:t>The high water quality helps protect the environment</a:t>
            </a:r>
          </a:p>
        </p:txBody>
      </p:sp>
      <p:sp>
        <p:nvSpPr>
          <p:cNvPr id="12" name="Rectangle 11">
            <a:extLst>
              <a:ext uri="{FF2B5EF4-FFF2-40B4-BE49-F238E27FC236}">
                <a16:creationId xmlns:a16="http://schemas.microsoft.com/office/drawing/2014/main" id="{3A191AE8-334B-449F-8675-015AD95D2BE6}"/>
              </a:ext>
            </a:extLst>
          </p:cNvPr>
          <p:cNvSpPr/>
          <p:nvPr/>
        </p:nvSpPr>
        <p:spPr>
          <a:xfrm>
            <a:off x="7013359" y="1997476"/>
            <a:ext cx="3551068" cy="7989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F691700D-404C-469B-B9BB-BCB6569856EC}"/>
              </a:ext>
            </a:extLst>
          </p:cNvPr>
          <p:cNvCxnSpPr>
            <a:cxnSpLocks/>
          </p:cNvCxnSpPr>
          <p:nvPr/>
        </p:nvCxnSpPr>
        <p:spPr>
          <a:xfrm>
            <a:off x="6649376" y="1997476"/>
            <a:ext cx="4388079" cy="0"/>
          </a:xfrm>
          <a:prstGeom prst="line">
            <a:avLst/>
          </a:prstGeom>
          <a:ln w="762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D4656C93-0C20-4B2E-A81F-448523A989DC}"/>
              </a:ext>
            </a:extLst>
          </p:cNvPr>
          <p:cNvGrpSpPr/>
          <p:nvPr/>
        </p:nvGrpSpPr>
        <p:grpSpPr>
          <a:xfrm>
            <a:off x="6920200" y="6171507"/>
            <a:ext cx="4897727" cy="242802"/>
            <a:chOff x="6920200" y="6171507"/>
            <a:chExt cx="4897727" cy="242802"/>
          </a:xfrm>
        </p:grpSpPr>
        <p:sp>
          <p:nvSpPr>
            <p:cNvPr id="9" name="Text Placeholder 3">
              <a:extLst>
                <a:ext uri="{FF2B5EF4-FFF2-40B4-BE49-F238E27FC236}">
                  <a16:creationId xmlns:a16="http://schemas.microsoft.com/office/drawing/2014/main" id="{185057E5-164B-4AE7-B870-9E3DB6C65364}"/>
                </a:ext>
              </a:extLst>
            </p:cNvPr>
            <p:cNvSpPr txBox="1">
              <a:spLocks/>
            </p:cNvSpPr>
            <p:nvPr/>
          </p:nvSpPr>
          <p:spPr>
            <a:xfrm>
              <a:off x="6920200" y="6171507"/>
              <a:ext cx="1863583" cy="238529"/>
            </a:xfrm>
            <a:prstGeom prst="rect">
              <a:avLst/>
            </a:prstGeom>
            <a:solidFill>
              <a:srgbClr val="FFFFFF"/>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1"/>
                </a:buClr>
                <a:buNone/>
              </a:pPr>
              <a:r>
                <a:rPr lang="en-US" sz="1050" dirty="0">
                  <a:latin typeface="Arial" panose="020B0604020202020204" pitchFamily="34" charset="0"/>
                  <a:cs typeface="Arial" panose="020B0604020202020204" pitchFamily="34" charset="0"/>
                </a:rPr>
                <a:t>Permitted Levels at 38 </a:t>
              </a:r>
              <a:r>
                <a:rPr lang="en-US" sz="1050" dirty="0" err="1">
                  <a:latin typeface="Arial" panose="020B0604020202020204" pitchFamily="34" charset="0"/>
                  <a:cs typeface="Arial" panose="020B0604020202020204" pitchFamily="34" charset="0"/>
                </a:rPr>
                <a:t>mgd</a:t>
              </a:r>
              <a:endParaRPr lang="en-US" sz="1050" dirty="0">
                <a:latin typeface="Arial" panose="020B0604020202020204" pitchFamily="34" charset="0"/>
                <a:cs typeface="Arial" panose="020B0604020202020204" pitchFamily="34" charset="0"/>
              </a:endParaRPr>
            </a:p>
          </p:txBody>
        </p:sp>
        <p:sp>
          <p:nvSpPr>
            <p:cNvPr id="13" name="Text Placeholder 3">
              <a:extLst>
                <a:ext uri="{FF2B5EF4-FFF2-40B4-BE49-F238E27FC236}">
                  <a16:creationId xmlns:a16="http://schemas.microsoft.com/office/drawing/2014/main" id="{C9000DED-A939-47B5-9AE9-B31BDB2D9B2C}"/>
                </a:ext>
              </a:extLst>
            </p:cNvPr>
            <p:cNvSpPr txBox="1">
              <a:spLocks/>
            </p:cNvSpPr>
            <p:nvPr/>
          </p:nvSpPr>
          <p:spPr>
            <a:xfrm>
              <a:off x="9445086" y="6175780"/>
              <a:ext cx="2372841" cy="238529"/>
            </a:xfrm>
            <a:prstGeom prst="rect">
              <a:avLst/>
            </a:prstGeom>
            <a:solidFill>
              <a:srgbClr val="FFFFFF"/>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1"/>
                </a:buClr>
                <a:buNone/>
              </a:pPr>
              <a:r>
                <a:rPr lang="en-US" sz="1050" dirty="0">
                  <a:latin typeface="Arial" panose="020B0604020202020204" pitchFamily="34" charset="0"/>
                  <a:cs typeface="Arial" panose="020B0604020202020204" pitchFamily="34" charset="0"/>
                </a:rPr>
                <a:t>Current Permit Levels at 24 </a:t>
              </a:r>
              <a:r>
                <a:rPr lang="en-US" sz="1050" dirty="0" err="1">
                  <a:latin typeface="Arial" panose="020B0604020202020204" pitchFamily="34" charset="0"/>
                  <a:cs typeface="Arial" panose="020B0604020202020204" pitchFamily="34" charset="0"/>
                </a:rPr>
                <a:t>mgd</a:t>
              </a:r>
              <a:endParaRPr lang="en-US" sz="105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475895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CDD962-01CF-495B-B4C3-A8253221E903}"/>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p:blipFill>
        <p:spPr>
          <a:xfrm>
            <a:off x="8112918" y="4175893"/>
            <a:ext cx="3375530" cy="2215959"/>
          </a:xfrm>
          <a:prstGeom prst="rect">
            <a:avLst/>
          </a:prstGeom>
        </p:spPr>
      </p:pic>
      <p:sp>
        <p:nvSpPr>
          <p:cNvPr id="4" name="Text Placeholder 3">
            <a:extLst>
              <a:ext uri="{FF2B5EF4-FFF2-40B4-BE49-F238E27FC236}">
                <a16:creationId xmlns:a16="http://schemas.microsoft.com/office/drawing/2014/main" id="{CBFEFB0E-670E-44B5-8100-458DEF988FFB}"/>
              </a:ext>
            </a:extLst>
          </p:cNvPr>
          <p:cNvSpPr>
            <a:spLocks noGrp="1"/>
          </p:cNvSpPr>
          <p:nvPr>
            <p:ph type="body" sz="quarter" idx="10"/>
          </p:nvPr>
        </p:nvSpPr>
        <p:spPr>
          <a:xfrm>
            <a:off x="685799" y="2576289"/>
            <a:ext cx="4085115" cy="1863261"/>
          </a:xfrm>
        </p:spPr>
        <p:txBody>
          <a:bodyPr/>
          <a:lstStyle/>
          <a:p>
            <a:pPr>
              <a:lnSpc>
                <a:spcPct val="100000"/>
              </a:lnSpc>
              <a:buClr>
                <a:schemeClr val="accent1">
                  <a:lumMod val="75000"/>
                </a:schemeClr>
              </a:buClr>
            </a:pPr>
            <a:r>
              <a:rPr lang="en-US" sz="1800" dirty="0">
                <a:latin typeface="Arial" panose="020B0604020202020204" pitchFamily="34" charset="0"/>
                <a:cs typeface="Arial" panose="020B0604020202020204" pitchFamily="34" charset="0"/>
              </a:rPr>
              <a:t>Treatment basins will be covered. </a:t>
            </a:r>
          </a:p>
          <a:p>
            <a:pPr>
              <a:lnSpc>
                <a:spcPct val="100000"/>
              </a:lnSpc>
              <a:buClr>
                <a:schemeClr val="accent1">
                  <a:lumMod val="75000"/>
                </a:schemeClr>
              </a:buClr>
            </a:pPr>
            <a:r>
              <a:rPr lang="en-US" sz="1800" dirty="0">
                <a:latin typeface="Arial" panose="020B0604020202020204" pitchFamily="34" charset="0"/>
                <a:cs typeface="Arial" panose="020B0604020202020204" pitchFamily="34" charset="0"/>
              </a:rPr>
              <a:t>Fans connected to the odor control equipment will draw air from under the basin covers so that all air in the basins will be treated by the odor control equipment.</a:t>
            </a:r>
          </a:p>
        </p:txBody>
      </p:sp>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a:xfrm>
            <a:off x="528781" y="934510"/>
            <a:ext cx="10240819" cy="914400"/>
          </a:xfrm>
        </p:spPr>
        <p:txBody>
          <a:bodyPr/>
          <a:lstStyle/>
          <a:p>
            <a:r>
              <a:rPr lang="en-US" dirty="0">
                <a:solidFill>
                  <a:schemeClr val="accent1">
                    <a:lumMod val="75000"/>
                  </a:schemeClr>
                </a:solidFill>
                <a:latin typeface="Arial" panose="020B0604020202020204" pitchFamily="34" charset="0"/>
                <a:cs typeface="Arial" panose="020B0604020202020204" pitchFamily="34" charset="0"/>
              </a:rPr>
              <a:t>Minimizing Neighborhood Impacts - Odor Control</a:t>
            </a:r>
          </a:p>
        </p:txBody>
      </p:sp>
      <p:pic>
        <p:nvPicPr>
          <p:cNvPr id="6" name="Picture 2" descr="\\bcatl20\projects\Fulton\130191 - Johns Creek DB\For Philip\Wet Scrubber System.JPG">
            <a:extLst>
              <a:ext uri="{FF2B5EF4-FFF2-40B4-BE49-F238E27FC236}">
                <a16:creationId xmlns:a16="http://schemas.microsoft.com/office/drawing/2014/main" id="{AD01F220-6488-4B71-A5B6-71D5C3045434}"/>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112919" y="1770459"/>
            <a:ext cx="3393281" cy="2232789"/>
          </a:xfrm>
          <a:prstGeom prst="rect">
            <a:avLst/>
          </a:prstGeom>
          <a:noFill/>
        </p:spPr>
      </p:pic>
      <p:sp>
        <p:nvSpPr>
          <p:cNvPr id="10" name="Text Placeholder 3">
            <a:extLst>
              <a:ext uri="{FF2B5EF4-FFF2-40B4-BE49-F238E27FC236}">
                <a16:creationId xmlns:a16="http://schemas.microsoft.com/office/drawing/2014/main" id="{46B82382-1746-4BFE-B481-27B990394E94}"/>
              </a:ext>
            </a:extLst>
          </p:cNvPr>
          <p:cNvSpPr txBox="1">
            <a:spLocks/>
          </p:cNvSpPr>
          <p:nvPr/>
        </p:nvSpPr>
        <p:spPr>
          <a:xfrm>
            <a:off x="9123175" y="5065818"/>
            <a:ext cx="3070598" cy="7837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600" dirty="0">
              <a:solidFill>
                <a:srgbClr val="FFFFFF"/>
              </a:solidFill>
              <a:latin typeface="Myriad Pro Cond" panose="020B0506030403020204" pitchFamily="34" charset="0"/>
            </a:endParaRPr>
          </a:p>
        </p:txBody>
      </p:sp>
      <p:sp>
        <p:nvSpPr>
          <p:cNvPr id="12" name="Rectangle 11">
            <a:extLst>
              <a:ext uri="{FF2B5EF4-FFF2-40B4-BE49-F238E27FC236}">
                <a16:creationId xmlns:a16="http://schemas.microsoft.com/office/drawing/2014/main" id="{5DC38FFA-91A4-4A1B-99CC-2846DB35BE1E}"/>
              </a:ext>
            </a:extLst>
          </p:cNvPr>
          <p:cNvSpPr/>
          <p:nvPr/>
        </p:nvSpPr>
        <p:spPr>
          <a:xfrm>
            <a:off x="8112919" y="3690705"/>
            <a:ext cx="3393281" cy="32006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FFFF"/>
                </a:solidFill>
                <a:latin typeface="Myriad Pro Cond" panose="020B0506030403020204" pitchFamily="34" charset="0"/>
              </a:rPr>
              <a:t>Chemical Scrubber (example installation)</a:t>
            </a:r>
          </a:p>
        </p:txBody>
      </p:sp>
      <p:sp>
        <p:nvSpPr>
          <p:cNvPr id="13" name="Rectangle 12">
            <a:extLst>
              <a:ext uri="{FF2B5EF4-FFF2-40B4-BE49-F238E27FC236}">
                <a16:creationId xmlns:a16="http://schemas.microsoft.com/office/drawing/2014/main" id="{A0FBCFB8-3734-47EE-850D-4C03FFCFEC1C}"/>
              </a:ext>
            </a:extLst>
          </p:cNvPr>
          <p:cNvSpPr/>
          <p:nvPr/>
        </p:nvSpPr>
        <p:spPr>
          <a:xfrm>
            <a:off x="8112920" y="6071788"/>
            <a:ext cx="3375528" cy="32006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FFFF"/>
                </a:solidFill>
                <a:latin typeface="Myriad Pro Cond" panose="020B0506030403020204" pitchFamily="34" charset="0"/>
              </a:rPr>
              <a:t>GAC (example installation)</a:t>
            </a:r>
          </a:p>
        </p:txBody>
      </p:sp>
      <p:pic>
        <p:nvPicPr>
          <p:cNvPr id="9" name="Picture 8">
            <a:extLst>
              <a:ext uri="{FF2B5EF4-FFF2-40B4-BE49-F238E27FC236}">
                <a16:creationId xmlns:a16="http://schemas.microsoft.com/office/drawing/2014/main" id="{C7A1AE8F-89D7-4AB6-980F-5E018628B4B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755823" y="2339657"/>
            <a:ext cx="2947748" cy="1978678"/>
          </a:xfrm>
          <a:prstGeom prst="rect">
            <a:avLst/>
          </a:prstGeom>
        </p:spPr>
      </p:pic>
      <p:sp>
        <p:nvSpPr>
          <p:cNvPr id="11" name="Text Placeholder 3">
            <a:extLst>
              <a:ext uri="{FF2B5EF4-FFF2-40B4-BE49-F238E27FC236}">
                <a16:creationId xmlns:a16="http://schemas.microsoft.com/office/drawing/2014/main" id="{94BB90A8-9F79-42DE-9811-9AAB495786E0}"/>
              </a:ext>
            </a:extLst>
          </p:cNvPr>
          <p:cNvSpPr txBox="1">
            <a:spLocks/>
          </p:cNvSpPr>
          <p:nvPr/>
        </p:nvSpPr>
        <p:spPr>
          <a:xfrm>
            <a:off x="685799" y="4444922"/>
            <a:ext cx="7229474" cy="18743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accent1">
                  <a:lumMod val="75000"/>
                </a:schemeClr>
              </a:buClr>
            </a:pPr>
            <a:r>
              <a:rPr lang="en-US" sz="1800" dirty="0">
                <a:latin typeface="Arial" panose="020B0604020202020204" pitchFamily="34" charset="0"/>
                <a:cs typeface="Arial" panose="020B0604020202020204" pitchFamily="34" charset="0"/>
              </a:rPr>
              <a:t>Multi-stage chemical scrubbers followed by Granular Activated Carbon (GAC) for highest odor areas, and GAC for the remainder of potential odorous areas.</a:t>
            </a:r>
          </a:p>
          <a:p>
            <a:pPr>
              <a:lnSpc>
                <a:spcPct val="100000"/>
              </a:lnSpc>
              <a:buClr>
                <a:schemeClr val="accent1">
                  <a:lumMod val="75000"/>
                </a:schemeClr>
              </a:buClr>
            </a:pPr>
            <a:r>
              <a:rPr lang="en-US" sz="1800" dirty="0">
                <a:latin typeface="Arial" panose="020B0604020202020204" pitchFamily="34" charset="0"/>
                <a:cs typeface="Arial" panose="020B0604020202020204" pitchFamily="34" charset="0"/>
              </a:rPr>
              <a:t>Sensors will monitor the air leaving the GAC units to make sure they are working properly.</a:t>
            </a:r>
          </a:p>
          <a:p>
            <a:pPr>
              <a:lnSpc>
                <a:spcPct val="100000"/>
              </a:lnSpc>
            </a:pPr>
            <a:endParaRPr lang="en-US" sz="1800" dirty="0"/>
          </a:p>
        </p:txBody>
      </p:sp>
      <p:sp>
        <p:nvSpPr>
          <p:cNvPr id="14" name="Text Placeholder 3">
            <a:extLst>
              <a:ext uri="{FF2B5EF4-FFF2-40B4-BE49-F238E27FC236}">
                <a16:creationId xmlns:a16="http://schemas.microsoft.com/office/drawing/2014/main" id="{E938F67C-B06F-468C-9E62-9C9A6F555ECB}"/>
              </a:ext>
            </a:extLst>
          </p:cNvPr>
          <p:cNvSpPr txBox="1">
            <a:spLocks/>
          </p:cNvSpPr>
          <p:nvPr/>
        </p:nvSpPr>
        <p:spPr>
          <a:xfrm>
            <a:off x="685801" y="1763558"/>
            <a:ext cx="7055108" cy="7492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000" b="1" dirty="0">
                <a:latin typeface="Arial" panose="020B0604020202020204" pitchFamily="34" charset="0"/>
                <a:cs typeface="Arial" panose="020B0604020202020204" pitchFamily="34" charset="0"/>
              </a:rPr>
              <a:t>The new Big Creek WRF will have the following odor control provisions:</a:t>
            </a:r>
          </a:p>
        </p:txBody>
      </p:sp>
    </p:spTree>
    <p:extLst>
      <p:ext uri="{BB962C8B-B14F-4D97-AF65-F5344CB8AC3E}">
        <p14:creationId xmlns:p14="http://schemas.microsoft.com/office/powerpoint/2010/main" val="3740325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015A118-667E-4312-B5D0-315A81393689}"/>
              </a:ext>
            </a:extLst>
          </p:cNvPr>
          <p:cNvGrpSpPr/>
          <p:nvPr/>
        </p:nvGrpSpPr>
        <p:grpSpPr>
          <a:xfrm>
            <a:off x="5524501" y="4504092"/>
            <a:ext cx="5981699" cy="1495425"/>
            <a:chOff x="5524501" y="4504092"/>
            <a:chExt cx="5981699" cy="1495425"/>
          </a:xfrm>
        </p:grpSpPr>
        <p:pic>
          <p:nvPicPr>
            <p:cNvPr id="14" name="Content Placeholder 12">
              <a:extLst>
                <a:ext uri="{FF2B5EF4-FFF2-40B4-BE49-F238E27FC236}">
                  <a16:creationId xmlns:a16="http://schemas.microsoft.com/office/drawing/2014/main" id="{14B08A3B-3085-4BE0-82EC-03F4E6DF9BB3}"/>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5524501" y="4504092"/>
              <a:ext cx="5981699" cy="1495425"/>
            </a:xfrm>
            <a:prstGeom prst="rect">
              <a:avLst/>
            </a:prstGeom>
          </p:spPr>
        </p:pic>
        <p:sp>
          <p:nvSpPr>
            <p:cNvPr id="3" name="TextBox 2">
              <a:extLst>
                <a:ext uri="{FF2B5EF4-FFF2-40B4-BE49-F238E27FC236}">
                  <a16:creationId xmlns:a16="http://schemas.microsoft.com/office/drawing/2014/main" id="{82C63967-8897-4173-B001-56512E1B16EB}"/>
                </a:ext>
              </a:extLst>
            </p:cNvPr>
            <p:cNvSpPr txBox="1">
              <a:spLocks noChangeAspect="1"/>
            </p:cNvSpPr>
            <p:nvPr/>
          </p:nvSpPr>
          <p:spPr>
            <a:xfrm>
              <a:off x="5807591" y="4588684"/>
              <a:ext cx="620689" cy="307777"/>
            </a:xfrm>
            <a:prstGeom prst="rect">
              <a:avLst/>
            </a:prstGeom>
            <a:solidFill>
              <a:srgbClr val="000000"/>
            </a:solidFill>
          </p:spPr>
          <p:txBody>
            <a:bodyPr wrap="square" tIns="0" bIns="45720" rtlCol="0">
              <a:spAutoFit/>
            </a:bodyPr>
            <a:lstStyle/>
            <a:p>
              <a:r>
                <a:rPr lang="en-US" sz="850" dirty="0">
                  <a:solidFill>
                    <a:srgbClr val="FFFFFF"/>
                  </a:solidFill>
                  <a:latin typeface="Arial" panose="020B0604020202020204" pitchFamily="34" charset="0"/>
                  <a:cs typeface="Arial" panose="020B0604020202020204" pitchFamily="34" charset="0"/>
                </a:rPr>
                <a:t>VERY BAD</a:t>
              </a:r>
            </a:p>
          </p:txBody>
        </p:sp>
      </p:grpSp>
      <p:pic>
        <p:nvPicPr>
          <p:cNvPr id="9" name="Picture 8">
            <a:extLst>
              <a:ext uri="{FF2B5EF4-FFF2-40B4-BE49-F238E27FC236}">
                <a16:creationId xmlns:a16="http://schemas.microsoft.com/office/drawing/2014/main" id="{5A93F2F9-9C42-4395-AD1B-9E5A585126C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925020" y="2097230"/>
            <a:ext cx="3581179" cy="2177852"/>
          </a:xfrm>
          <a:prstGeom prst="rect">
            <a:avLst/>
          </a:prstGeom>
        </p:spPr>
      </p:pic>
      <p:sp>
        <p:nvSpPr>
          <p:cNvPr id="4" name="Text Placeholder 3">
            <a:extLst>
              <a:ext uri="{FF2B5EF4-FFF2-40B4-BE49-F238E27FC236}">
                <a16:creationId xmlns:a16="http://schemas.microsoft.com/office/drawing/2014/main" id="{CBFEFB0E-670E-44B5-8100-458DEF988FFB}"/>
              </a:ext>
            </a:extLst>
          </p:cNvPr>
          <p:cNvSpPr>
            <a:spLocks noGrp="1"/>
          </p:cNvSpPr>
          <p:nvPr>
            <p:ph type="body" sz="quarter" idx="10"/>
          </p:nvPr>
        </p:nvSpPr>
        <p:spPr>
          <a:xfrm>
            <a:off x="488272" y="1901770"/>
            <a:ext cx="4838700" cy="4486274"/>
          </a:xfrm>
        </p:spPr>
        <p:txBody>
          <a:bodyPr/>
          <a:lstStyle/>
          <a:p>
            <a:pPr marL="0" indent="0">
              <a:lnSpc>
                <a:spcPct val="100000"/>
              </a:lnSpc>
              <a:buClr>
                <a:schemeClr val="accent6"/>
              </a:buClr>
              <a:buNone/>
            </a:pPr>
            <a:r>
              <a:rPr lang="en-US" sz="2000" b="1" dirty="0">
                <a:latin typeface="Arial" panose="020B0604020202020204" pitchFamily="34" charset="0"/>
                <a:cs typeface="Arial" panose="020B0604020202020204" pitchFamily="34" charset="0"/>
              </a:rPr>
              <a:t>The new Big Creek WRF will address noise and light concerns with the following provisions wherever practical:</a:t>
            </a:r>
          </a:p>
          <a:p>
            <a:pPr>
              <a:lnSpc>
                <a:spcPct val="100000"/>
              </a:lnSpc>
              <a:buClr>
                <a:schemeClr val="accent1">
                  <a:lumMod val="75000"/>
                </a:schemeClr>
              </a:buClr>
            </a:pPr>
            <a:r>
              <a:rPr lang="en-US" sz="1800" dirty="0">
                <a:latin typeface="Arial" panose="020B0604020202020204" pitchFamily="34" charset="0"/>
                <a:cs typeface="Arial" panose="020B0604020202020204" pitchFamily="34" charset="0"/>
              </a:rPr>
              <a:t>Locating noise and light sources away from neighbors</a:t>
            </a:r>
          </a:p>
          <a:p>
            <a:pPr>
              <a:lnSpc>
                <a:spcPct val="100000"/>
              </a:lnSpc>
              <a:buClr>
                <a:schemeClr val="accent1">
                  <a:lumMod val="75000"/>
                </a:schemeClr>
              </a:buClr>
            </a:pPr>
            <a:r>
              <a:rPr lang="en-US" sz="1800" dirty="0">
                <a:latin typeface="Arial" panose="020B0604020202020204" pitchFamily="34" charset="0"/>
                <a:cs typeface="Arial" panose="020B0604020202020204" pitchFamily="34" charset="0"/>
              </a:rPr>
              <a:t>Centralizing regular traffic on the site</a:t>
            </a:r>
          </a:p>
          <a:p>
            <a:pPr>
              <a:lnSpc>
                <a:spcPct val="100000"/>
              </a:lnSpc>
              <a:buClr>
                <a:schemeClr val="accent1">
                  <a:lumMod val="75000"/>
                </a:schemeClr>
              </a:buClr>
            </a:pPr>
            <a:r>
              <a:rPr lang="en-US" sz="1800" dirty="0">
                <a:latin typeface="Arial" panose="020B0604020202020204" pitchFamily="34" charset="0"/>
                <a:cs typeface="Arial" panose="020B0604020202020204" pitchFamily="34" charset="0"/>
              </a:rPr>
              <a:t>Using noise reduction enclosures for equipment</a:t>
            </a:r>
          </a:p>
          <a:p>
            <a:pPr>
              <a:lnSpc>
                <a:spcPct val="100000"/>
              </a:lnSpc>
              <a:buClr>
                <a:schemeClr val="accent1">
                  <a:lumMod val="75000"/>
                </a:schemeClr>
              </a:buClr>
            </a:pPr>
            <a:r>
              <a:rPr lang="en-US" sz="1800" dirty="0">
                <a:latin typeface="Arial" panose="020B0604020202020204" pitchFamily="34" charset="0"/>
                <a:cs typeface="Arial" panose="020B0604020202020204" pitchFamily="34" charset="0"/>
              </a:rPr>
              <a:t>Using directional, full cutoff area lighting to limit light emissions offsite</a:t>
            </a:r>
          </a:p>
          <a:p>
            <a:pPr>
              <a:lnSpc>
                <a:spcPct val="100000"/>
              </a:lnSpc>
              <a:buClr>
                <a:schemeClr val="accent1">
                  <a:lumMod val="75000"/>
                </a:schemeClr>
              </a:buClr>
            </a:pPr>
            <a:r>
              <a:rPr lang="en-US" sz="1800" dirty="0">
                <a:latin typeface="Arial" panose="020B0604020202020204" pitchFamily="34" charset="0"/>
                <a:cs typeface="Arial" panose="020B0604020202020204" pitchFamily="34" charset="0"/>
              </a:rPr>
              <a:t>Using lighting controls to limit the use of lighting when not needed</a:t>
            </a:r>
            <a:endParaRPr lang="en-US" sz="20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a:xfrm>
            <a:off x="193964" y="941020"/>
            <a:ext cx="10466269" cy="1053236"/>
          </a:xfrm>
        </p:spPr>
        <p:txBody>
          <a:bodyPr/>
          <a:lstStyle/>
          <a:p>
            <a:r>
              <a:rPr lang="en-US" sz="3200" dirty="0">
                <a:solidFill>
                  <a:schemeClr val="accent1">
                    <a:lumMod val="75000"/>
                  </a:schemeClr>
                </a:solidFill>
                <a:latin typeface="Arial" panose="020B0604020202020204" pitchFamily="34" charset="0"/>
                <a:cs typeface="Arial" panose="020B0604020202020204" pitchFamily="34" charset="0"/>
              </a:rPr>
              <a:t>Minimizing Neighborhood Impacts – Noise and Light</a:t>
            </a:r>
          </a:p>
        </p:txBody>
      </p:sp>
      <p:sp>
        <p:nvSpPr>
          <p:cNvPr id="16" name="Text Placeholder 3">
            <a:extLst>
              <a:ext uri="{FF2B5EF4-FFF2-40B4-BE49-F238E27FC236}">
                <a16:creationId xmlns:a16="http://schemas.microsoft.com/office/drawing/2014/main" id="{F2F41AC7-3EE2-4F5E-BC76-6EA3FD5C98EE}"/>
              </a:ext>
            </a:extLst>
          </p:cNvPr>
          <p:cNvSpPr txBox="1">
            <a:spLocks/>
          </p:cNvSpPr>
          <p:nvPr/>
        </p:nvSpPr>
        <p:spPr>
          <a:xfrm>
            <a:off x="5524501" y="5999517"/>
            <a:ext cx="5981699" cy="331957"/>
          </a:xfrm>
          <a:prstGeom prst="rect">
            <a:avLst/>
          </a:prstGeom>
          <a:solidFill>
            <a:schemeClr val="accent1">
              <a:lumMod val="75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800" dirty="0">
                <a:solidFill>
                  <a:srgbClr val="FFFFFF"/>
                </a:solidFill>
                <a:latin typeface="Arial" panose="020B0604020202020204" pitchFamily="34" charset="0"/>
                <a:cs typeface="Arial" panose="020B0604020202020204" pitchFamily="34" charset="0"/>
              </a:rPr>
              <a:t>Minimizing Light Impacts</a:t>
            </a:r>
          </a:p>
        </p:txBody>
      </p:sp>
      <p:sp>
        <p:nvSpPr>
          <p:cNvPr id="2" name="Rectangle 1">
            <a:extLst>
              <a:ext uri="{FF2B5EF4-FFF2-40B4-BE49-F238E27FC236}">
                <a16:creationId xmlns:a16="http://schemas.microsoft.com/office/drawing/2014/main" id="{776FD7CC-6401-473E-82D6-907672FF4999}"/>
              </a:ext>
            </a:extLst>
          </p:cNvPr>
          <p:cNvSpPr/>
          <p:nvPr/>
        </p:nvSpPr>
        <p:spPr>
          <a:xfrm>
            <a:off x="10134600" y="4532667"/>
            <a:ext cx="1371600" cy="1495425"/>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4604C611-D51D-43AE-804A-6D507B0FBB4A}"/>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bright="35000"/>
                    </a14:imgEffect>
                  </a14:imgLayer>
                </a14:imgProps>
              </a:ext>
              <a:ext uri="{28A0092B-C50C-407E-A947-70E740481C1C}">
                <a14:useLocalDpi xmlns:a14="http://schemas.microsoft.com/office/drawing/2010/main"/>
              </a:ext>
            </a:extLst>
          </a:blip>
          <a:srcRect/>
          <a:stretch/>
        </p:blipFill>
        <p:spPr>
          <a:xfrm>
            <a:off x="5524499" y="2097229"/>
            <a:ext cx="2400522" cy="2047678"/>
          </a:xfrm>
          <a:prstGeom prst="rect">
            <a:avLst/>
          </a:prstGeom>
        </p:spPr>
      </p:pic>
      <p:sp>
        <p:nvSpPr>
          <p:cNvPr id="10" name="Text Placeholder 3">
            <a:extLst>
              <a:ext uri="{FF2B5EF4-FFF2-40B4-BE49-F238E27FC236}">
                <a16:creationId xmlns:a16="http://schemas.microsoft.com/office/drawing/2014/main" id="{46B82382-1746-4BFE-B481-27B990394E94}"/>
              </a:ext>
            </a:extLst>
          </p:cNvPr>
          <p:cNvSpPr txBox="1">
            <a:spLocks/>
          </p:cNvSpPr>
          <p:nvPr/>
        </p:nvSpPr>
        <p:spPr>
          <a:xfrm>
            <a:off x="5524501" y="3994213"/>
            <a:ext cx="5981699" cy="379705"/>
          </a:xfrm>
          <a:prstGeom prst="rect">
            <a:avLst/>
          </a:prstGeom>
          <a:solidFill>
            <a:schemeClr val="accent1">
              <a:lumMod val="75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800" dirty="0">
                <a:solidFill>
                  <a:srgbClr val="FFFFFF"/>
                </a:solidFill>
                <a:latin typeface="Arial" panose="020B0604020202020204" pitchFamily="34" charset="0"/>
                <a:cs typeface="Arial" panose="020B0604020202020204" pitchFamily="34" charset="0"/>
              </a:rPr>
              <a:t>Example Noise Reduction Enclosures</a:t>
            </a:r>
          </a:p>
        </p:txBody>
      </p:sp>
    </p:spTree>
    <p:extLst>
      <p:ext uri="{BB962C8B-B14F-4D97-AF65-F5344CB8AC3E}">
        <p14:creationId xmlns:p14="http://schemas.microsoft.com/office/powerpoint/2010/main" val="1700666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a:xfrm>
            <a:off x="685799" y="947372"/>
            <a:ext cx="9972675" cy="914400"/>
          </a:xfrm>
        </p:spPr>
        <p:txBody>
          <a:bodyPr/>
          <a:lstStyle/>
          <a:p>
            <a:r>
              <a:rPr lang="en-US" dirty="0">
                <a:solidFill>
                  <a:schemeClr val="accent1">
                    <a:lumMod val="75000"/>
                  </a:schemeClr>
                </a:solidFill>
                <a:highlight>
                  <a:srgbClr val="FFFFFF"/>
                </a:highlight>
                <a:latin typeface="Arial" panose="020B0604020202020204" pitchFamily="34" charset="0"/>
                <a:cs typeface="Arial" panose="020B0604020202020204" pitchFamily="34" charset="0"/>
              </a:rPr>
              <a:t>Design Update </a:t>
            </a:r>
          </a:p>
        </p:txBody>
      </p:sp>
      <p:sp>
        <p:nvSpPr>
          <p:cNvPr id="10" name="Text Placeholder 3">
            <a:extLst>
              <a:ext uri="{FF2B5EF4-FFF2-40B4-BE49-F238E27FC236}">
                <a16:creationId xmlns:a16="http://schemas.microsoft.com/office/drawing/2014/main" id="{46B82382-1746-4BFE-B481-27B990394E94}"/>
              </a:ext>
            </a:extLst>
          </p:cNvPr>
          <p:cNvSpPr txBox="1">
            <a:spLocks/>
          </p:cNvSpPr>
          <p:nvPr/>
        </p:nvSpPr>
        <p:spPr>
          <a:xfrm>
            <a:off x="9123175" y="5065818"/>
            <a:ext cx="3070598" cy="7837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600" dirty="0">
              <a:solidFill>
                <a:srgbClr val="FFFFFF"/>
              </a:solidFill>
              <a:latin typeface="Myriad Pro Cond" panose="020B0506030403020204" pitchFamily="34" charset="0"/>
            </a:endParaRPr>
          </a:p>
        </p:txBody>
      </p:sp>
      <p:sp>
        <p:nvSpPr>
          <p:cNvPr id="4" name="Text Placeholder 3">
            <a:extLst>
              <a:ext uri="{FF2B5EF4-FFF2-40B4-BE49-F238E27FC236}">
                <a16:creationId xmlns:a16="http://schemas.microsoft.com/office/drawing/2014/main" id="{EEF3FBE2-2D3C-48F7-A548-7BC78499374F}"/>
              </a:ext>
            </a:extLst>
          </p:cNvPr>
          <p:cNvSpPr>
            <a:spLocks noGrp="1"/>
          </p:cNvSpPr>
          <p:nvPr>
            <p:ph type="body" sz="quarter" idx="10"/>
          </p:nvPr>
        </p:nvSpPr>
        <p:spPr>
          <a:xfrm>
            <a:off x="614361" y="1663021"/>
            <a:ext cx="10591704" cy="2899648"/>
          </a:xfrm>
        </p:spPr>
        <p:txBody>
          <a:bodyPr/>
          <a:lstStyle/>
          <a:p>
            <a:pPr>
              <a:lnSpc>
                <a:spcPct val="100000"/>
              </a:lnSpc>
              <a:buClr>
                <a:schemeClr val="accent1">
                  <a:lumMod val="75000"/>
                </a:schemeClr>
              </a:buClr>
            </a:pPr>
            <a:r>
              <a:rPr lang="en-US" sz="2400" dirty="0">
                <a:latin typeface="Arial" panose="020B0604020202020204" pitchFamily="34" charset="0"/>
                <a:cs typeface="Arial" panose="020B0604020202020204" pitchFamily="34" charset="0"/>
              </a:rPr>
              <a:t>Phase 2A</a:t>
            </a:r>
          </a:p>
          <a:p>
            <a:pPr lvl="1">
              <a:lnSpc>
                <a:spcPct val="100000"/>
              </a:lnSpc>
              <a:buClr>
                <a:schemeClr val="accent1">
                  <a:lumMod val="75000"/>
                </a:schemeClr>
              </a:buClr>
            </a:pPr>
            <a:r>
              <a:rPr lang="en-US" sz="2000" dirty="0">
                <a:latin typeface="Arial" panose="020B0604020202020204" pitchFamily="34" charset="0"/>
                <a:cs typeface="Arial" panose="020B0604020202020204" pitchFamily="34" charset="0"/>
              </a:rPr>
              <a:t>Early Site prep package complete, and under construction</a:t>
            </a:r>
          </a:p>
          <a:p>
            <a:pPr>
              <a:lnSpc>
                <a:spcPct val="100000"/>
              </a:lnSpc>
              <a:buClr>
                <a:schemeClr val="accent1">
                  <a:lumMod val="75000"/>
                </a:schemeClr>
              </a:buClr>
            </a:pPr>
            <a:r>
              <a:rPr lang="en-US" sz="2400" dirty="0">
                <a:latin typeface="Arial" panose="020B0604020202020204" pitchFamily="34" charset="0"/>
                <a:cs typeface="Arial" panose="020B0604020202020204" pitchFamily="34" charset="0"/>
              </a:rPr>
              <a:t>Phase 2B</a:t>
            </a:r>
          </a:p>
          <a:p>
            <a:pPr lvl="1">
              <a:lnSpc>
                <a:spcPct val="100000"/>
              </a:lnSpc>
              <a:buClr>
                <a:schemeClr val="accent1">
                  <a:lumMod val="75000"/>
                </a:schemeClr>
              </a:buClr>
            </a:pPr>
            <a:r>
              <a:rPr lang="en-US" sz="2000" dirty="0">
                <a:latin typeface="Arial" panose="020B0604020202020204" pitchFamily="34" charset="0"/>
                <a:cs typeface="Arial" panose="020B0604020202020204" pitchFamily="34" charset="0"/>
              </a:rPr>
              <a:t>Dewatering building  - progressed to 100% to allow for early construction</a:t>
            </a:r>
          </a:p>
          <a:p>
            <a:pPr lvl="1">
              <a:lnSpc>
                <a:spcPct val="100000"/>
              </a:lnSpc>
              <a:buClr>
                <a:schemeClr val="accent1">
                  <a:lumMod val="75000"/>
                </a:schemeClr>
              </a:buClr>
            </a:pPr>
            <a:r>
              <a:rPr lang="en-US" sz="2000" dirty="0">
                <a:latin typeface="Arial" panose="020B0604020202020204" pitchFamily="34" charset="0"/>
                <a:cs typeface="Arial" panose="020B0604020202020204" pitchFamily="34" charset="0"/>
              </a:rPr>
              <a:t>Primary, MBR, BNR, UV slabs - progressed to 100% to allow for early construction</a:t>
            </a:r>
          </a:p>
          <a:p>
            <a:pPr lvl="1">
              <a:lnSpc>
                <a:spcPct val="100000"/>
              </a:lnSpc>
              <a:buClr>
                <a:schemeClr val="accent1">
                  <a:lumMod val="75000"/>
                </a:schemeClr>
              </a:buClr>
            </a:pPr>
            <a:r>
              <a:rPr lang="en-US" sz="2000" dirty="0">
                <a:latin typeface="Arial" panose="020B0604020202020204" pitchFamily="34" charset="0"/>
                <a:cs typeface="Arial" panose="020B0604020202020204" pitchFamily="34" charset="0"/>
              </a:rPr>
              <a:t>Remaining design is at 80%, once GMP approved will complete the design to 100%</a:t>
            </a:r>
            <a:endParaRPr lang="en-US" sz="2000" dirty="0"/>
          </a:p>
        </p:txBody>
      </p:sp>
    </p:spTree>
    <p:extLst>
      <p:ext uri="{BB962C8B-B14F-4D97-AF65-F5344CB8AC3E}">
        <p14:creationId xmlns:p14="http://schemas.microsoft.com/office/powerpoint/2010/main" val="506670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F437AA-6537-49E8-876B-1A7F9C906A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1823" y="1533525"/>
            <a:ext cx="9430471" cy="4689694"/>
          </a:xfrm>
          <a:prstGeom prst="rect">
            <a:avLst/>
          </a:prstGeom>
        </p:spPr>
      </p:pic>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a:xfrm>
            <a:off x="685800" y="947372"/>
            <a:ext cx="9201150" cy="586153"/>
          </a:xfrm>
        </p:spPr>
        <p:txBody>
          <a:bodyPr/>
          <a:lstStyle/>
          <a:p>
            <a:r>
              <a:rPr lang="en-US" dirty="0">
                <a:solidFill>
                  <a:schemeClr val="accent1">
                    <a:lumMod val="75000"/>
                  </a:schemeClr>
                </a:solidFill>
                <a:latin typeface="Arial" panose="020B0604020202020204" pitchFamily="34" charset="0"/>
                <a:cs typeface="Arial" panose="020B0604020202020204" pitchFamily="34" charset="0"/>
              </a:rPr>
              <a:t>Existing Site Layout</a:t>
            </a:r>
          </a:p>
        </p:txBody>
      </p:sp>
      <p:sp>
        <p:nvSpPr>
          <p:cNvPr id="4" name="Callout: Bent Line 3">
            <a:extLst>
              <a:ext uri="{FF2B5EF4-FFF2-40B4-BE49-F238E27FC236}">
                <a16:creationId xmlns:a16="http://schemas.microsoft.com/office/drawing/2014/main" id="{696A79FD-0B47-4974-A66B-4AE0F94B812E}"/>
              </a:ext>
            </a:extLst>
          </p:cNvPr>
          <p:cNvSpPr/>
          <p:nvPr/>
        </p:nvSpPr>
        <p:spPr>
          <a:xfrm>
            <a:off x="2720891" y="2180995"/>
            <a:ext cx="880557" cy="231648"/>
          </a:xfrm>
          <a:prstGeom prst="borderCallout2">
            <a:avLst>
              <a:gd name="adj1" fmla="val 50488"/>
              <a:gd name="adj2" fmla="val 100488"/>
              <a:gd name="adj3" fmla="val 56747"/>
              <a:gd name="adj4" fmla="val 117495"/>
              <a:gd name="adj5" fmla="val 149807"/>
              <a:gd name="adj6" fmla="val 119324"/>
            </a:avLst>
          </a:prstGeom>
          <a:solidFill>
            <a:schemeClr val="accent1">
              <a:lumMod val="75000"/>
              <a:alpha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r>
              <a:rPr lang="en-US" sz="1200" dirty="0">
                <a:solidFill>
                  <a:srgbClr val="FFFFFF"/>
                </a:solidFill>
                <a:latin typeface="Arial" panose="020B0604020202020204" pitchFamily="34" charset="0"/>
                <a:cs typeface="Arial" panose="020B0604020202020204" pitchFamily="34" charset="0"/>
              </a:rPr>
              <a:t>Headworks</a:t>
            </a:r>
          </a:p>
        </p:txBody>
      </p:sp>
      <p:sp>
        <p:nvSpPr>
          <p:cNvPr id="6" name="Rectangle 5">
            <a:extLst>
              <a:ext uri="{FF2B5EF4-FFF2-40B4-BE49-F238E27FC236}">
                <a16:creationId xmlns:a16="http://schemas.microsoft.com/office/drawing/2014/main" id="{563DA7BA-AEC5-41DF-B66E-BA5C3D13FB76}"/>
              </a:ext>
            </a:extLst>
          </p:cNvPr>
          <p:cNvSpPr/>
          <p:nvPr/>
        </p:nvSpPr>
        <p:spPr>
          <a:xfrm rot="20627319">
            <a:off x="2779052" y="3327804"/>
            <a:ext cx="2343212" cy="1189115"/>
          </a:xfrm>
          <a:custGeom>
            <a:avLst/>
            <a:gdLst>
              <a:gd name="connsiteX0" fmla="*/ 0 w 2019831"/>
              <a:gd name="connsiteY0" fmla="*/ 0 h 1199888"/>
              <a:gd name="connsiteX1" fmla="*/ 2019831 w 2019831"/>
              <a:gd name="connsiteY1" fmla="*/ 0 h 1199888"/>
              <a:gd name="connsiteX2" fmla="*/ 2019831 w 2019831"/>
              <a:gd name="connsiteY2" fmla="*/ 1199888 h 1199888"/>
              <a:gd name="connsiteX3" fmla="*/ 0 w 2019831"/>
              <a:gd name="connsiteY3" fmla="*/ 1199888 h 1199888"/>
              <a:gd name="connsiteX4" fmla="*/ 0 w 2019831"/>
              <a:gd name="connsiteY4" fmla="*/ 0 h 1199888"/>
              <a:gd name="connsiteX0" fmla="*/ 0 w 2019831"/>
              <a:gd name="connsiteY0" fmla="*/ 0 h 1199888"/>
              <a:gd name="connsiteX1" fmla="*/ 1830356 w 2019831"/>
              <a:gd name="connsiteY1" fmla="*/ 129639 h 1199888"/>
              <a:gd name="connsiteX2" fmla="*/ 2019831 w 2019831"/>
              <a:gd name="connsiteY2" fmla="*/ 1199888 h 1199888"/>
              <a:gd name="connsiteX3" fmla="*/ 0 w 2019831"/>
              <a:gd name="connsiteY3" fmla="*/ 1199888 h 1199888"/>
              <a:gd name="connsiteX4" fmla="*/ 0 w 2019831"/>
              <a:gd name="connsiteY4" fmla="*/ 0 h 1199888"/>
              <a:gd name="connsiteX0" fmla="*/ 0 w 2118516"/>
              <a:gd name="connsiteY0" fmla="*/ 0 h 1199888"/>
              <a:gd name="connsiteX1" fmla="*/ 1830356 w 2118516"/>
              <a:gd name="connsiteY1" fmla="*/ 129639 h 1199888"/>
              <a:gd name="connsiteX2" fmla="*/ 2118516 w 2118516"/>
              <a:gd name="connsiteY2" fmla="*/ 1182810 h 1199888"/>
              <a:gd name="connsiteX3" fmla="*/ 0 w 2118516"/>
              <a:gd name="connsiteY3" fmla="*/ 1199888 h 1199888"/>
              <a:gd name="connsiteX4" fmla="*/ 0 w 2118516"/>
              <a:gd name="connsiteY4" fmla="*/ 0 h 1199888"/>
              <a:gd name="connsiteX0" fmla="*/ 0 w 2118516"/>
              <a:gd name="connsiteY0" fmla="*/ 0 h 1182810"/>
              <a:gd name="connsiteX1" fmla="*/ 1830356 w 2118516"/>
              <a:gd name="connsiteY1" fmla="*/ 129639 h 1182810"/>
              <a:gd name="connsiteX2" fmla="*/ 2118516 w 2118516"/>
              <a:gd name="connsiteY2" fmla="*/ 1182810 h 1182810"/>
              <a:gd name="connsiteX3" fmla="*/ 224925 w 2118516"/>
              <a:gd name="connsiteY3" fmla="*/ 1175344 h 1182810"/>
              <a:gd name="connsiteX4" fmla="*/ 0 w 2118516"/>
              <a:gd name="connsiteY4" fmla="*/ 0 h 1182810"/>
              <a:gd name="connsiteX0" fmla="*/ 0 w 2148845"/>
              <a:gd name="connsiteY0" fmla="*/ 0 h 1213999"/>
              <a:gd name="connsiteX1" fmla="*/ 1860685 w 2148845"/>
              <a:gd name="connsiteY1" fmla="*/ 160828 h 1213999"/>
              <a:gd name="connsiteX2" fmla="*/ 2148845 w 2148845"/>
              <a:gd name="connsiteY2" fmla="*/ 1213999 h 1213999"/>
              <a:gd name="connsiteX3" fmla="*/ 255254 w 2148845"/>
              <a:gd name="connsiteY3" fmla="*/ 1206533 h 1213999"/>
              <a:gd name="connsiteX4" fmla="*/ 0 w 2148845"/>
              <a:gd name="connsiteY4" fmla="*/ 0 h 1213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8845" h="1213999">
                <a:moveTo>
                  <a:pt x="0" y="0"/>
                </a:moveTo>
                <a:lnTo>
                  <a:pt x="1860685" y="160828"/>
                </a:lnTo>
                <a:lnTo>
                  <a:pt x="2148845" y="1213999"/>
                </a:lnTo>
                <a:lnTo>
                  <a:pt x="255254" y="1206533"/>
                </a:lnTo>
                <a:lnTo>
                  <a:pt x="0" y="0"/>
                </a:lnTo>
                <a:close/>
              </a:path>
            </a:pathLst>
          </a:custGeom>
          <a:solidFill>
            <a:schemeClr val="accent1">
              <a:lumMod val="75000"/>
              <a:alpha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4BFE18FF-D4D9-4D0E-948B-BEBD662B9C3C}"/>
              </a:ext>
            </a:extLst>
          </p:cNvPr>
          <p:cNvSpPr/>
          <p:nvPr/>
        </p:nvSpPr>
        <p:spPr>
          <a:xfrm rot="21060298">
            <a:off x="3247183" y="2427094"/>
            <a:ext cx="1476315" cy="275309"/>
          </a:xfrm>
          <a:custGeom>
            <a:avLst/>
            <a:gdLst>
              <a:gd name="connsiteX0" fmla="*/ 0 w 1476315"/>
              <a:gd name="connsiteY0" fmla="*/ 0 h 275309"/>
              <a:gd name="connsiteX1" fmla="*/ 1476315 w 1476315"/>
              <a:gd name="connsiteY1" fmla="*/ 0 h 275309"/>
              <a:gd name="connsiteX2" fmla="*/ 1476315 w 1476315"/>
              <a:gd name="connsiteY2" fmla="*/ 275309 h 275309"/>
              <a:gd name="connsiteX3" fmla="*/ 0 w 1476315"/>
              <a:gd name="connsiteY3" fmla="*/ 275309 h 275309"/>
              <a:gd name="connsiteX4" fmla="*/ 0 w 1476315"/>
              <a:gd name="connsiteY4" fmla="*/ 0 h 275309"/>
              <a:gd name="connsiteX0" fmla="*/ 0 w 1476315"/>
              <a:gd name="connsiteY0" fmla="*/ 0 h 275309"/>
              <a:gd name="connsiteX1" fmla="*/ 1476315 w 1476315"/>
              <a:gd name="connsiteY1" fmla="*/ 0 h 275309"/>
              <a:gd name="connsiteX2" fmla="*/ 1476315 w 1476315"/>
              <a:gd name="connsiteY2" fmla="*/ 275309 h 275309"/>
              <a:gd name="connsiteX3" fmla="*/ 82629 w 1476315"/>
              <a:gd name="connsiteY3" fmla="*/ 266346 h 275309"/>
              <a:gd name="connsiteX4" fmla="*/ 0 w 1476315"/>
              <a:gd name="connsiteY4" fmla="*/ 0 h 275309"/>
              <a:gd name="connsiteX0" fmla="*/ 0 w 1476315"/>
              <a:gd name="connsiteY0" fmla="*/ 0 h 275309"/>
              <a:gd name="connsiteX1" fmla="*/ 1433793 w 1476315"/>
              <a:gd name="connsiteY1" fmla="*/ 9194 h 275309"/>
              <a:gd name="connsiteX2" fmla="*/ 1476315 w 1476315"/>
              <a:gd name="connsiteY2" fmla="*/ 275309 h 275309"/>
              <a:gd name="connsiteX3" fmla="*/ 82629 w 1476315"/>
              <a:gd name="connsiteY3" fmla="*/ 266346 h 275309"/>
              <a:gd name="connsiteX4" fmla="*/ 0 w 1476315"/>
              <a:gd name="connsiteY4" fmla="*/ 0 h 275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315" h="275309">
                <a:moveTo>
                  <a:pt x="0" y="0"/>
                </a:moveTo>
                <a:lnTo>
                  <a:pt x="1433793" y="9194"/>
                </a:lnTo>
                <a:lnTo>
                  <a:pt x="1476315" y="275309"/>
                </a:lnTo>
                <a:lnTo>
                  <a:pt x="82629" y="266346"/>
                </a:lnTo>
                <a:lnTo>
                  <a:pt x="0" y="0"/>
                </a:lnTo>
                <a:close/>
              </a:path>
            </a:pathLst>
          </a:custGeom>
          <a:solidFill>
            <a:schemeClr val="accent1">
              <a:lumMod val="75000"/>
              <a:alpha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3" name="Callout: Bent Line 22">
            <a:extLst>
              <a:ext uri="{FF2B5EF4-FFF2-40B4-BE49-F238E27FC236}">
                <a16:creationId xmlns:a16="http://schemas.microsoft.com/office/drawing/2014/main" id="{5C5A7268-7BCC-4F42-96D9-4D99012E1B1B}"/>
              </a:ext>
            </a:extLst>
          </p:cNvPr>
          <p:cNvSpPr/>
          <p:nvPr/>
        </p:nvSpPr>
        <p:spPr>
          <a:xfrm>
            <a:off x="1805046" y="4451642"/>
            <a:ext cx="880557" cy="368727"/>
          </a:xfrm>
          <a:prstGeom prst="borderCallout2">
            <a:avLst>
              <a:gd name="adj1" fmla="val 50488"/>
              <a:gd name="adj2" fmla="val 100488"/>
              <a:gd name="adj3" fmla="val 32632"/>
              <a:gd name="adj4" fmla="val 127405"/>
              <a:gd name="adj5" fmla="val 17450"/>
              <a:gd name="adj6" fmla="val 151584"/>
            </a:avLst>
          </a:prstGeom>
          <a:solidFill>
            <a:schemeClr val="accent1">
              <a:lumMod val="75000"/>
              <a:alpha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r>
              <a:rPr lang="en-US" sz="1200" dirty="0">
                <a:solidFill>
                  <a:srgbClr val="FFFFFF"/>
                </a:solidFill>
                <a:latin typeface="Arial" panose="020B0604020202020204" pitchFamily="34" charset="0"/>
                <a:cs typeface="Arial" panose="020B0604020202020204" pitchFamily="34" charset="0"/>
              </a:rPr>
              <a:t>Secondary Clarifiers</a:t>
            </a:r>
          </a:p>
        </p:txBody>
      </p:sp>
      <p:sp>
        <p:nvSpPr>
          <p:cNvPr id="24" name="Callout: Bent Line 23">
            <a:extLst>
              <a:ext uri="{FF2B5EF4-FFF2-40B4-BE49-F238E27FC236}">
                <a16:creationId xmlns:a16="http://schemas.microsoft.com/office/drawing/2014/main" id="{7DCB3D14-60FF-40C3-BFBA-3C2F9F2D9202}"/>
              </a:ext>
            </a:extLst>
          </p:cNvPr>
          <p:cNvSpPr/>
          <p:nvPr/>
        </p:nvSpPr>
        <p:spPr>
          <a:xfrm>
            <a:off x="3601448" y="1687769"/>
            <a:ext cx="1498461" cy="270502"/>
          </a:xfrm>
          <a:prstGeom prst="borderCallout2">
            <a:avLst>
              <a:gd name="adj1" fmla="val 50488"/>
              <a:gd name="adj2" fmla="val 100488"/>
              <a:gd name="adj3" fmla="val 52424"/>
              <a:gd name="adj4" fmla="val 106027"/>
              <a:gd name="adj5" fmla="val 355087"/>
              <a:gd name="adj6" fmla="val 111385"/>
            </a:avLst>
          </a:prstGeom>
          <a:solidFill>
            <a:schemeClr val="accent1">
              <a:lumMod val="75000"/>
              <a:alpha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r>
              <a:rPr lang="en-US" sz="1200" dirty="0">
                <a:solidFill>
                  <a:srgbClr val="FFFFFF"/>
                </a:solidFill>
                <a:latin typeface="Arial" panose="020B0604020202020204" pitchFamily="34" charset="0"/>
                <a:cs typeface="Arial" panose="020B0604020202020204" pitchFamily="34" charset="0"/>
              </a:rPr>
              <a:t>Admin </a:t>
            </a:r>
            <a:r>
              <a:rPr lang="en-US" sz="1200" dirty="0" err="1">
                <a:solidFill>
                  <a:srgbClr val="FFFFFF"/>
                </a:solidFill>
                <a:latin typeface="Arial" panose="020B0604020202020204" pitchFamily="34" charset="0"/>
                <a:cs typeface="Arial" panose="020B0604020202020204" pitchFamily="34" charset="0"/>
              </a:rPr>
              <a:t>Bldg</a:t>
            </a:r>
            <a:r>
              <a:rPr lang="en-US" sz="1200" dirty="0">
                <a:solidFill>
                  <a:srgbClr val="FFFFFF"/>
                </a:solidFill>
                <a:latin typeface="Arial" panose="020B0604020202020204" pitchFamily="34" charset="0"/>
                <a:cs typeface="Arial" panose="020B0604020202020204" pitchFamily="34" charset="0"/>
              </a:rPr>
              <a:t> &amp; Lab</a:t>
            </a:r>
          </a:p>
        </p:txBody>
      </p:sp>
      <p:sp>
        <p:nvSpPr>
          <p:cNvPr id="25" name="Rectangle 24">
            <a:extLst>
              <a:ext uri="{FF2B5EF4-FFF2-40B4-BE49-F238E27FC236}">
                <a16:creationId xmlns:a16="http://schemas.microsoft.com/office/drawing/2014/main" id="{75EAE35F-302A-42B0-B87F-B4C1DE7319F0}"/>
              </a:ext>
            </a:extLst>
          </p:cNvPr>
          <p:cNvSpPr/>
          <p:nvPr/>
        </p:nvSpPr>
        <p:spPr>
          <a:xfrm rot="20759269">
            <a:off x="5210006" y="3171401"/>
            <a:ext cx="1441568" cy="950444"/>
          </a:xfrm>
          <a:custGeom>
            <a:avLst/>
            <a:gdLst>
              <a:gd name="connsiteX0" fmla="*/ 0 w 1355461"/>
              <a:gd name="connsiteY0" fmla="*/ 0 h 936530"/>
              <a:gd name="connsiteX1" fmla="*/ 1355461 w 1355461"/>
              <a:gd name="connsiteY1" fmla="*/ 0 h 936530"/>
              <a:gd name="connsiteX2" fmla="*/ 1355461 w 1355461"/>
              <a:gd name="connsiteY2" fmla="*/ 936530 h 936530"/>
              <a:gd name="connsiteX3" fmla="*/ 0 w 1355461"/>
              <a:gd name="connsiteY3" fmla="*/ 936530 h 936530"/>
              <a:gd name="connsiteX4" fmla="*/ 0 w 1355461"/>
              <a:gd name="connsiteY4" fmla="*/ 0 h 936530"/>
              <a:gd name="connsiteX0" fmla="*/ 0 w 1355461"/>
              <a:gd name="connsiteY0" fmla="*/ 0 h 936530"/>
              <a:gd name="connsiteX1" fmla="*/ 1003697 w 1355461"/>
              <a:gd name="connsiteY1" fmla="*/ 24542 h 936530"/>
              <a:gd name="connsiteX2" fmla="*/ 1355461 w 1355461"/>
              <a:gd name="connsiteY2" fmla="*/ 936530 h 936530"/>
              <a:gd name="connsiteX3" fmla="*/ 0 w 1355461"/>
              <a:gd name="connsiteY3" fmla="*/ 936530 h 936530"/>
              <a:gd name="connsiteX4" fmla="*/ 0 w 1355461"/>
              <a:gd name="connsiteY4" fmla="*/ 0 h 936530"/>
              <a:gd name="connsiteX0" fmla="*/ 0 w 1355461"/>
              <a:gd name="connsiteY0" fmla="*/ 0 h 936530"/>
              <a:gd name="connsiteX1" fmla="*/ 1003697 w 1355461"/>
              <a:gd name="connsiteY1" fmla="*/ 24542 h 936530"/>
              <a:gd name="connsiteX2" fmla="*/ 1355461 w 1355461"/>
              <a:gd name="connsiteY2" fmla="*/ 936530 h 936530"/>
              <a:gd name="connsiteX3" fmla="*/ 364277 w 1355461"/>
              <a:gd name="connsiteY3" fmla="*/ 906273 h 936530"/>
              <a:gd name="connsiteX4" fmla="*/ 0 w 1355461"/>
              <a:gd name="connsiteY4" fmla="*/ 0 h 936530"/>
              <a:gd name="connsiteX0" fmla="*/ 0 w 1355461"/>
              <a:gd name="connsiteY0" fmla="*/ 0 h 936530"/>
              <a:gd name="connsiteX1" fmla="*/ 1006013 w 1355461"/>
              <a:gd name="connsiteY1" fmla="*/ 46170 h 936530"/>
              <a:gd name="connsiteX2" fmla="*/ 1355461 w 1355461"/>
              <a:gd name="connsiteY2" fmla="*/ 936530 h 936530"/>
              <a:gd name="connsiteX3" fmla="*/ 364277 w 1355461"/>
              <a:gd name="connsiteY3" fmla="*/ 906273 h 936530"/>
              <a:gd name="connsiteX4" fmla="*/ 0 w 1355461"/>
              <a:gd name="connsiteY4" fmla="*/ 0 h 936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461" h="936530">
                <a:moveTo>
                  <a:pt x="0" y="0"/>
                </a:moveTo>
                <a:lnTo>
                  <a:pt x="1006013" y="46170"/>
                </a:lnTo>
                <a:lnTo>
                  <a:pt x="1355461" y="936530"/>
                </a:lnTo>
                <a:lnTo>
                  <a:pt x="364277" y="906273"/>
                </a:lnTo>
                <a:lnTo>
                  <a:pt x="0" y="0"/>
                </a:lnTo>
                <a:close/>
              </a:path>
            </a:pathLst>
          </a:custGeom>
          <a:solidFill>
            <a:schemeClr val="accent1">
              <a:lumMod val="75000"/>
              <a:alpha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8" name="Callout: Bent Line 27">
            <a:extLst>
              <a:ext uri="{FF2B5EF4-FFF2-40B4-BE49-F238E27FC236}">
                <a16:creationId xmlns:a16="http://schemas.microsoft.com/office/drawing/2014/main" id="{C055D8ED-0382-4D08-B2CE-14DE077116E2}"/>
              </a:ext>
            </a:extLst>
          </p:cNvPr>
          <p:cNvSpPr/>
          <p:nvPr/>
        </p:nvSpPr>
        <p:spPr>
          <a:xfrm>
            <a:off x="5206941" y="5378563"/>
            <a:ext cx="764037" cy="180379"/>
          </a:xfrm>
          <a:prstGeom prst="borderCallout2">
            <a:avLst>
              <a:gd name="adj1" fmla="val 50488"/>
              <a:gd name="adj2" fmla="val 100488"/>
              <a:gd name="adj3" fmla="val 50778"/>
              <a:gd name="adj4" fmla="val 128306"/>
              <a:gd name="adj5" fmla="val -685425"/>
              <a:gd name="adj6" fmla="val 105127"/>
            </a:avLst>
          </a:prstGeom>
          <a:solidFill>
            <a:schemeClr val="accent1">
              <a:lumMod val="75000"/>
              <a:alpha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r>
              <a:rPr lang="en-US" sz="1200" dirty="0">
                <a:solidFill>
                  <a:srgbClr val="FFFFFF"/>
                </a:solidFill>
                <a:latin typeface="Arial" panose="020B0604020202020204" pitchFamily="34" charset="0"/>
                <a:cs typeface="Arial" panose="020B0604020202020204" pitchFamily="34" charset="0"/>
              </a:rPr>
              <a:t>Digesters</a:t>
            </a:r>
          </a:p>
        </p:txBody>
      </p:sp>
      <p:sp>
        <p:nvSpPr>
          <p:cNvPr id="29" name="Callout: Bent Line 28">
            <a:extLst>
              <a:ext uri="{FF2B5EF4-FFF2-40B4-BE49-F238E27FC236}">
                <a16:creationId xmlns:a16="http://schemas.microsoft.com/office/drawing/2014/main" id="{4D49B579-7D85-4208-8CE7-CBA6F354EE27}"/>
              </a:ext>
            </a:extLst>
          </p:cNvPr>
          <p:cNvSpPr/>
          <p:nvPr/>
        </p:nvSpPr>
        <p:spPr>
          <a:xfrm>
            <a:off x="5588960" y="2320448"/>
            <a:ext cx="1433657" cy="225850"/>
          </a:xfrm>
          <a:prstGeom prst="borderCallout2">
            <a:avLst>
              <a:gd name="adj1" fmla="val 50488"/>
              <a:gd name="adj2" fmla="val 100488"/>
              <a:gd name="adj3" fmla="val 52424"/>
              <a:gd name="adj4" fmla="val 106027"/>
              <a:gd name="adj5" fmla="val 283647"/>
              <a:gd name="adj6" fmla="val 94987"/>
            </a:avLst>
          </a:prstGeom>
          <a:solidFill>
            <a:schemeClr val="accent1">
              <a:lumMod val="75000"/>
              <a:alpha val="50000"/>
            </a:schemeClr>
          </a:solidFill>
          <a:ln>
            <a:solidFill>
              <a:schemeClr val="accent2">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r>
              <a:rPr lang="en-US" sz="1200" dirty="0">
                <a:solidFill>
                  <a:srgbClr val="FFFFFF"/>
                </a:solidFill>
                <a:latin typeface="Arial" panose="020B0604020202020204" pitchFamily="34" charset="0"/>
                <a:cs typeface="Arial" panose="020B0604020202020204" pitchFamily="34" charset="0"/>
              </a:rPr>
              <a:t>Dewatering </a:t>
            </a:r>
            <a:r>
              <a:rPr lang="en-US" sz="1200" dirty="0" err="1">
                <a:solidFill>
                  <a:srgbClr val="FFFFFF"/>
                </a:solidFill>
                <a:latin typeface="Arial" panose="020B0604020202020204" pitchFamily="34" charset="0"/>
                <a:cs typeface="Arial" panose="020B0604020202020204" pitchFamily="34" charset="0"/>
              </a:rPr>
              <a:t>Bldg</a:t>
            </a:r>
            <a:endParaRPr lang="en-US" sz="1200" dirty="0">
              <a:solidFill>
                <a:srgbClr val="FFFFFF"/>
              </a:solidFill>
              <a:latin typeface="Arial" panose="020B0604020202020204" pitchFamily="34" charset="0"/>
              <a:cs typeface="Arial" panose="020B0604020202020204" pitchFamily="34" charset="0"/>
            </a:endParaRPr>
          </a:p>
        </p:txBody>
      </p:sp>
      <p:sp>
        <p:nvSpPr>
          <p:cNvPr id="30" name="Callout: Bent Line 29">
            <a:extLst>
              <a:ext uri="{FF2B5EF4-FFF2-40B4-BE49-F238E27FC236}">
                <a16:creationId xmlns:a16="http://schemas.microsoft.com/office/drawing/2014/main" id="{AD5C1A0D-2CFB-4988-AD30-81724AE28EBF}"/>
              </a:ext>
            </a:extLst>
          </p:cNvPr>
          <p:cNvSpPr/>
          <p:nvPr/>
        </p:nvSpPr>
        <p:spPr>
          <a:xfrm>
            <a:off x="7456059" y="2696439"/>
            <a:ext cx="666299" cy="225850"/>
          </a:xfrm>
          <a:prstGeom prst="borderCallout2">
            <a:avLst>
              <a:gd name="adj1" fmla="val 50488"/>
              <a:gd name="adj2" fmla="val 100488"/>
              <a:gd name="adj3" fmla="val 52424"/>
              <a:gd name="adj4" fmla="val 106027"/>
              <a:gd name="adj5" fmla="val -37132"/>
              <a:gd name="adj6" fmla="val 129559"/>
            </a:avLst>
          </a:prstGeom>
          <a:solidFill>
            <a:schemeClr val="accent1">
              <a:lumMod val="75000"/>
              <a:alpha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r>
              <a:rPr lang="en-US" sz="1200" dirty="0">
                <a:solidFill>
                  <a:srgbClr val="FFFFFF"/>
                </a:solidFill>
                <a:latin typeface="Arial" panose="020B0604020202020204" pitchFamily="34" charset="0"/>
                <a:cs typeface="Arial" panose="020B0604020202020204" pitchFamily="34" charset="0"/>
              </a:rPr>
              <a:t>Filters</a:t>
            </a:r>
          </a:p>
        </p:txBody>
      </p:sp>
      <p:sp>
        <p:nvSpPr>
          <p:cNvPr id="31" name="Callout: Bent Line 30">
            <a:extLst>
              <a:ext uri="{FF2B5EF4-FFF2-40B4-BE49-F238E27FC236}">
                <a16:creationId xmlns:a16="http://schemas.microsoft.com/office/drawing/2014/main" id="{B62B028D-B2AF-4853-A0F3-7D2A8B347C59}"/>
              </a:ext>
            </a:extLst>
          </p:cNvPr>
          <p:cNvSpPr/>
          <p:nvPr/>
        </p:nvSpPr>
        <p:spPr>
          <a:xfrm>
            <a:off x="8616867" y="3258536"/>
            <a:ext cx="805700" cy="388080"/>
          </a:xfrm>
          <a:prstGeom prst="borderCallout2">
            <a:avLst>
              <a:gd name="adj1" fmla="val 50488"/>
              <a:gd name="adj2" fmla="val 100488"/>
              <a:gd name="adj3" fmla="val 48848"/>
              <a:gd name="adj4" fmla="val 128041"/>
              <a:gd name="adj5" fmla="val -145078"/>
              <a:gd name="adj6" fmla="val 84769"/>
            </a:avLst>
          </a:prstGeom>
          <a:solidFill>
            <a:schemeClr val="accent1">
              <a:lumMod val="75000"/>
              <a:alpha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r>
              <a:rPr lang="en-US" sz="1200" dirty="0">
                <a:solidFill>
                  <a:srgbClr val="FFFFFF"/>
                </a:solidFill>
                <a:latin typeface="Arial" panose="020B0604020202020204" pitchFamily="34" charset="0"/>
                <a:cs typeface="Arial" panose="020B0604020202020204" pitchFamily="34" charset="0"/>
              </a:rPr>
              <a:t>UV &amp; Post Aeration</a:t>
            </a:r>
          </a:p>
        </p:txBody>
      </p:sp>
      <p:sp>
        <p:nvSpPr>
          <p:cNvPr id="8" name="Rectangle: Rounded Corners 7">
            <a:extLst>
              <a:ext uri="{FF2B5EF4-FFF2-40B4-BE49-F238E27FC236}">
                <a16:creationId xmlns:a16="http://schemas.microsoft.com/office/drawing/2014/main" id="{BA9287BC-2264-4CA3-A05F-F9B4ECF08D3D}"/>
              </a:ext>
            </a:extLst>
          </p:cNvPr>
          <p:cNvSpPr/>
          <p:nvPr/>
        </p:nvSpPr>
        <p:spPr>
          <a:xfrm rot="20993531">
            <a:off x="3575570" y="2903059"/>
            <a:ext cx="1006391" cy="292075"/>
          </a:xfrm>
          <a:prstGeom prst="roundRect">
            <a:avLst/>
          </a:prstGeom>
          <a:solidFill>
            <a:schemeClr val="accent1">
              <a:lumMod val="75000"/>
              <a:alpha val="9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FFFFFF"/>
                </a:solidFill>
                <a:latin typeface="Arial" panose="020B0604020202020204" pitchFamily="34" charset="0"/>
                <a:cs typeface="Arial" panose="020B0604020202020204" pitchFamily="34" charset="0"/>
              </a:rPr>
              <a:t>BNR Tanks</a:t>
            </a:r>
          </a:p>
        </p:txBody>
      </p:sp>
    </p:spTree>
    <p:extLst>
      <p:ext uri="{BB962C8B-B14F-4D97-AF65-F5344CB8AC3E}">
        <p14:creationId xmlns:p14="http://schemas.microsoft.com/office/powerpoint/2010/main" val="3507966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a:xfrm>
            <a:off x="685799" y="947372"/>
            <a:ext cx="9972675" cy="914400"/>
          </a:xfrm>
        </p:spPr>
        <p:txBody>
          <a:bodyPr/>
          <a:lstStyle/>
          <a:p>
            <a:r>
              <a:rPr lang="en-US" dirty="0">
                <a:solidFill>
                  <a:schemeClr val="accent1">
                    <a:lumMod val="75000"/>
                  </a:schemeClr>
                </a:solidFill>
                <a:highlight>
                  <a:srgbClr val="FFFFFF"/>
                </a:highlight>
                <a:latin typeface="Arial" panose="020B0604020202020204" pitchFamily="34" charset="0"/>
                <a:cs typeface="Arial" panose="020B0604020202020204" pitchFamily="34" charset="0"/>
              </a:rPr>
              <a:t>Initial Site Preparation (Phase 2A)</a:t>
            </a:r>
          </a:p>
        </p:txBody>
      </p:sp>
      <p:sp>
        <p:nvSpPr>
          <p:cNvPr id="10" name="Text Placeholder 3">
            <a:extLst>
              <a:ext uri="{FF2B5EF4-FFF2-40B4-BE49-F238E27FC236}">
                <a16:creationId xmlns:a16="http://schemas.microsoft.com/office/drawing/2014/main" id="{46B82382-1746-4BFE-B481-27B990394E94}"/>
              </a:ext>
            </a:extLst>
          </p:cNvPr>
          <p:cNvSpPr txBox="1">
            <a:spLocks/>
          </p:cNvSpPr>
          <p:nvPr/>
        </p:nvSpPr>
        <p:spPr>
          <a:xfrm>
            <a:off x="9123175" y="5065818"/>
            <a:ext cx="3070598" cy="7837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600" dirty="0">
              <a:solidFill>
                <a:srgbClr val="FFFFFF"/>
              </a:solidFill>
              <a:latin typeface="Myriad Pro Cond" panose="020B0506030403020204" pitchFamily="34" charset="0"/>
            </a:endParaRPr>
          </a:p>
        </p:txBody>
      </p:sp>
      <p:sp>
        <p:nvSpPr>
          <p:cNvPr id="4" name="Text Placeholder 3">
            <a:extLst>
              <a:ext uri="{FF2B5EF4-FFF2-40B4-BE49-F238E27FC236}">
                <a16:creationId xmlns:a16="http://schemas.microsoft.com/office/drawing/2014/main" id="{EEF3FBE2-2D3C-48F7-A548-7BC78499374F}"/>
              </a:ext>
            </a:extLst>
          </p:cNvPr>
          <p:cNvSpPr>
            <a:spLocks noGrp="1"/>
          </p:cNvSpPr>
          <p:nvPr>
            <p:ph type="body" sz="quarter" idx="10"/>
          </p:nvPr>
        </p:nvSpPr>
        <p:spPr>
          <a:xfrm>
            <a:off x="685799" y="1593041"/>
            <a:ext cx="9078685" cy="1835959"/>
          </a:xfrm>
        </p:spPr>
        <p:txBody>
          <a:bodyPr/>
          <a:lstStyle/>
          <a:p>
            <a:pPr marL="0" indent="0">
              <a:lnSpc>
                <a:spcPct val="100000"/>
              </a:lnSpc>
              <a:buClr>
                <a:schemeClr val="accent1">
                  <a:lumMod val="75000"/>
                </a:schemeClr>
              </a:buClr>
              <a:buNone/>
            </a:pPr>
            <a:r>
              <a:rPr lang="en-US" sz="1800" dirty="0">
                <a:latin typeface="Arial" panose="020B0604020202020204" pitchFamily="34" charset="0"/>
                <a:cs typeface="Arial" panose="020B0604020202020204" pitchFamily="34" charset="0"/>
              </a:rPr>
              <a:t>In order to increase the speed of implementation and reduce the cost of the overall project, the County has finalized an early sitework project that begin in the fall of 2019.  It includes the following:</a:t>
            </a:r>
          </a:p>
          <a:p>
            <a:pPr>
              <a:lnSpc>
                <a:spcPct val="100000"/>
              </a:lnSpc>
              <a:buClr>
                <a:schemeClr val="accent1">
                  <a:lumMod val="75000"/>
                </a:schemeClr>
              </a:buClr>
            </a:pPr>
            <a:endParaRPr lang="en-US" sz="1800" dirty="0">
              <a:latin typeface="Arial" panose="020B0604020202020204" pitchFamily="34" charset="0"/>
              <a:cs typeface="Arial" panose="020B0604020202020204" pitchFamily="34" charset="0"/>
            </a:endParaRPr>
          </a:p>
          <a:p>
            <a:pPr marL="0" indent="0">
              <a:lnSpc>
                <a:spcPct val="100000"/>
              </a:lnSpc>
              <a:buClr>
                <a:schemeClr val="accent1">
                  <a:lumMod val="75000"/>
                </a:schemeClr>
              </a:buClr>
              <a:buNone/>
            </a:pPr>
            <a:endParaRPr lang="en-US" sz="1800" dirty="0"/>
          </a:p>
        </p:txBody>
      </p:sp>
      <p:graphicFrame>
        <p:nvGraphicFramePr>
          <p:cNvPr id="2" name="Diagram 1">
            <a:extLst>
              <a:ext uri="{FF2B5EF4-FFF2-40B4-BE49-F238E27FC236}">
                <a16:creationId xmlns:a16="http://schemas.microsoft.com/office/drawing/2014/main" id="{75952738-F651-4A85-A5C6-AC34AF2C0C3F}"/>
              </a:ext>
            </a:extLst>
          </p:cNvPr>
          <p:cNvGraphicFramePr/>
          <p:nvPr>
            <p:extLst>
              <p:ext uri="{D42A27DB-BD31-4B8C-83A1-F6EECF244321}">
                <p14:modId xmlns:p14="http://schemas.microsoft.com/office/powerpoint/2010/main" val="3965947655"/>
              </p:ext>
            </p:extLst>
          </p:nvPr>
        </p:nvGraphicFramePr>
        <p:xfrm>
          <a:off x="344193" y="2578215"/>
          <a:ext cx="10059440" cy="3722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5">
            <a:extLst>
              <a:ext uri="{FF2B5EF4-FFF2-40B4-BE49-F238E27FC236}">
                <a16:creationId xmlns:a16="http://schemas.microsoft.com/office/drawing/2014/main" id="{4248D4C4-6B04-46F2-A6E6-3EC1EB8532DF}"/>
              </a:ext>
            </a:extLst>
          </p:cNvPr>
          <p:cNvGrpSpPr/>
          <p:nvPr/>
        </p:nvGrpSpPr>
        <p:grpSpPr>
          <a:xfrm>
            <a:off x="3229190" y="5816223"/>
            <a:ext cx="6913492" cy="664847"/>
            <a:chOff x="2425486" y="2441545"/>
            <a:chExt cx="6913492" cy="664847"/>
          </a:xfrm>
        </p:grpSpPr>
        <p:sp>
          <p:nvSpPr>
            <p:cNvPr id="7" name="Arrow: Pentagon 6">
              <a:extLst>
                <a:ext uri="{FF2B5EF4-FFF2-40B4-BE49-F238E27FC236}">
                  <a16:creationId xmlns:a16="http://schemas.microsoft.com/office/drawing/2014/main" id="{464C970E-647E-4078-8E5F-C3D0F1600E5F}"/>
                </a:ext>
              </a:extLst>
            </p:cNvPr>
            <p:cNvSpPr/>
            <p:nvPr/>
          </p:nvSpPr>
          <p:spPr>
            <a:xfrm rot="10800000">
              <a:off x="2425486" y="2441545"/>
              <a:ext cx="6913492" cy="664847"/>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Arrow: Pentagon 4">
              <a:extLst>
                <a:ext uri="{FF2B5EF4-FFF2-40B4-BE49-F238E27FC236}">
                  <a16:creationId xmlns:a16="http://schemas.microsoft.com/office/drawing/2014/main" id="{DBCEC1CC-071E-4A81-8231-85D7DC27B81B}"/>
                </a:ext>
              </a:extLst>
            </p:cNvPr>
            <p:cNvSpPr txBox="1"/>
            <p:nvPr/>
          </p:nvSpPr>
          <p:spPr>
            <a:xfrm rot="21600000">
              <a:off x="2591698" y="2441545"/>
              <a:ext cx="6747280" cy="6648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39946" tIns="53340" rIns="99568"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rgbClr val="FFFFFF"/>
                  </a:solidFill>
                  <a:latin typeface="Arial" panose="020B0604020202020204" pitchFamily="34" charset="0"/>
                  <a:cs typeface="Arial" panose="020B0604020202020204" pitchFamily="34" charset="0"/>
                </a:rPr>
                <a:t>Installation of foundation piles for dewatering, UV, and membrane gallery.</a:t>
              </a:r>
              <a:endParaRPr lang="en-US" sz="1400" kern="1200" dirty="0">
                <a:solidFill>
                  <a:srgbClr val="FFFFFF"/>
                </a:solidFill>
              </a:endParaRPr>
            </a:p>
          </p:txBody>
        </p:sp>
      </p:grpSp>
      <p:graphicFrame>
        <p:nvGraphicFramePr>
          <p:cNvPr id="16" name="Diagram 15">
            <a:extLst>
              <a:ext uri="{FF2B5EF4-FFF2-40B4-BE49-F238E27FC236}">
                <a16:creationId xmlns:a16="http://schemas.microsoft.com/office/drawing/2014/main" id="{C4BDB4B9-6D44-4247-B06D-340C84338C0E}"/>
              </a:ext>
            </a:extLst>
          </p:cNvPr>
          <p:cNvGraphicFramePr/>
          <p:nvPr>
            <p:extLst>
              <p:ext uri="{D42A27DB-BD31-4B8C-83A1-F6EECF244321}">
                <p14:modId xmlns:p14="http://schemas.microsoft.com/office/powerpoint/2010/main" val="2678153476"/>
              </p:ext>
            </p:extLst>
          </p:nvPr>
        </p:nvGraphicFramePr>
        <p:xfrm>
          <a:off x="1976281" y="5194195"/>
          <a:ext cx="1661653" cy="190890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97691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4">
            <a:extLst>
              <a:ext uri="{FF2B5EF4-FFF2-40B4-BE49-F238E27FC236}">
                <a16:creationId xmlns:a16="http://schemas.microsoft.com/office/drawing/2014/main" id="{356FBC09-E1B4-4744-A38A-E3DD7C502EA6}"/>
              </a:ext>
            </a:extLst>
          </p:cNvPr>
          <p:cNvSpPr txBox="1">
            <a:spLocks/>
          </p:cNvSpPr>
          <p:nvPr/>
        </p:nvSpPr>
        <p:spPr>
          <a:xfrm>
            <a:off x="348514" y="913053"/>
            <a:ext cx="9201150" cy="586153"/>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lumMod val="75000"/>
                  </a:schemeClr>
                </a:solidFill>
                <a:latin typeface="Arial" panose="020B0604020202020204" pitchFamily="34" charset="0"/>
                <a:cs typeface="Arial" panose="020B0604020202020204" pitchFamily="34" charset="0"/>
              </a:rPr>
              <a:t>Initial Site Preparation (Phase 2A)</a:t>
            </a:r>
          </a:p>
        </p:txBody>
      </p:sp>
      <p:pic>
        <p:nvPicPr>
          <p:cNvPr id="3" name="Picture 2">
            <a:extLst>
              <a:ext uri="{FF2B5EF4-FFF2-40B4-BE49-F238E27FC236}">
                <a16:creationId xmlns:a16="http://schemas.microsoft.com/office/drawing/2014/main" id="{9741EF1D-0BDE-48F9-9139-812460C909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8397" y="1531687"/>
            <a:ext cx="9750591" cy="4848887"/>
          </a:xfrm>
          <a:prstGeom prst="rect">
            <a:avLst/>
          </a:prstGeom>
        </p:spPr>
      </p:pic>
    </p:spTree>
    <p:extLst>
      <p:ext uri="{BB962C8B-B14F-4D97-AF65-F5344CB8AC3E}">
        <p14:creationId xmlns:p14="http://schemas.microsoft.com/office/powerpoint/2010/main" val="3180645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a:xfrm>
            <a:off x="452581" y="947372"/>
            <a:ext cx="10224655" cy="914400"/>
          </a:xfrm>
        </p:spPr>
        <p:txBody>
          <a:bodyPr/>
          <a:lstStyle/>
          <a:p>
            <a:r>
              <a:rPr lang="en-US" sz="3200" dirty="0">
                <a:solidFill>
                  <a:schemeClr val="accent1">
                    <a:lumMod val="75000"/>
                  </a:schemeClr>
                </a:solidFill>
                <a:latin typeface="Arial" panose="020B0604020202020204" pitchFamily="34" charset="0"/>
                <a:cs typeface="Arial" panose="020B0604020202020204" pitchFamily="34" charset="0"/>
              </a:rPr>
              <a:t>Minimizing Neighborhood Impacts During Construction</a:t>
            </a:r>
          </a:p>
        </p:txBody>
      </p:sp>
      <p:sp>
        <p:nvSpPr>
          <p:cNvPr id="7" name="Text Placeholder 3">
            <a:extLst>
              <a:ext uri="{FF2B5EF4-FFF2-40B4-BE49-F238E27FC236}">
                <a16:creationId xmlns:a16="http://schemas.microsoft.com/office/drawing/2014/main" id="{07DF393C-3BE1-4A56-B8D9-68D77DACBA20}"/>
              </a:ext>
            </a:extLst>
          </p:cNvPr>
          <p:cNvSpPr txBox="1">
            <a:spLocks/>
          </p:cNvSpPr>
          <p:nvPr/>
        </p:nvSpPr>
        <p:spPr>
          <a:xfrm>
            <a:off x="452580" y="1672616"/>
            <a:ext cx="6908801" cy="4991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None/>
              <a:tabLst/>
              <a:defRPr/>
            </a:pPr>
            <a:r>
              <a:rPr kumimoji="0" lang="en-US" sz="2000" b="1"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During Construction, careful attention is being paid to minimizing impacts to the surrounding community</a:t>
            </a:r>
          </a:p>
          <a:p>
            <a:pPr marL="228600" marR="0" lvl="0" indent="-228600" algn="l" defTabSz="914400" rtl="0" eaLnBrk="1" fontAlgn="auto" latinLnBrk="0" hangingPunct="1">
              <a:lnSpc>
                <a:spcPct val="100000"/>
              </a:lnSpc>
              <a:spcBef>
                <a:spcPts val="1000"/>
              </a:spcBef>
              <a:spcAft>
                <a:spcPts val="0"/>
              </a:spcAft>
              <a:buClr>
                <a:srgbClr val="4472C4">
                  <a:lumMod val="75000"/>
                </a:srgbClr>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All construction traffic to the site uses Highway 120 and not </a:t>
            </a:r>
            <a:r>
              <a:rPr kumimoji="0" lang="en-US" sz="1800" b="0" i="0" u="none" strike="noStrike" kern="1200" cap="none" spc="0" normalizeH="0" baseline="0" noProof="0" dirty="0" err="1">
                <a:ln>
                  <a:noFill/>
                </a:ln>
                <a:solidFill>
                  <a:srgbClr val="E7E6E6">
                    <a:lumMod val="25000"/>
                  </a:srgbClr>
                </a:solidFill>
                <a:effectLst/>
                <a:uLnTx/>
                <a:uFillTx/>
                <a:latin typeface="Arial" panose="020B0604020202020204" pitchFamily="34" charset="0"/>
                <a:ea typeface="+mn-ea"/>
                <a:cs typeface="Arial" panose="020B0604020202020204" pitchFamily="34" charset="0"/>
              </a:rPr>
              <a:t>Willeo</a:t>
            </a:r>
            <a:r>
              <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Road.  Traffic is not use surrounding neighborhoods to turn around.</a:t>
            </a:r>
          </a:p>
          <a:p>
            <a:pPr marL="228600" marR="0" lvl="0" indent="-228600" algn="l" defTabSz="914400" rtl="0" eaLnBrk="1" fontAlgn="auto" latinLnBrk="0" hangingPunct="1">
              <a:lnSpc>
                <a:spcPct val="100000"/>
              </a:lnSpc>
              <a:spcBef>
                <a:spcPts val="1000"/>
              </a:spcBef>
              <a:spcAft>
                <a:spcPts val="0"/>
              </a:spcAft>
              <a:buClr>
                <a:srgbClr val="4472C4">
                  <a:lumMod val="75000"/>
                </a:srgbClr>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Dust and erosion control measures </a:t>
            </a:r>
            <a:r>
              <a:rPr lang="en-US" sz="1800" dirty="0">
                <a:solidFill>
                  <a:srgbClr val="E7E6E6">
                    <a:lumMod val="25000"/>
                  </a:srgbClr>
                </a:solidFill>
                <a:latin typeface="Arial" panose="020B0604020202020204" pitchFamily="34" charset="0"/>
                <a:cs typeface="Arial" panose="020B0604020202020204" pitchFamily="34" charset="0"/>
              </a:rPr>
              <a:t>are being</a:t>
            </a:r>
            <a:r>
              <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employed to protect surrounding streams and reduce impacts to surrounding communities.</a:t>
            </a:r>
          </a:p>
          <a:p>
            <a:pPr marL="228600" marR="0" lvl="0" indent="-228600" algn="l" defTabSz="914400" rtl="0" eaLnBrk="1" fontAlgn="auto" latinLnBrk="0" hangingPunct="1">
              <a:lnSpc>
                <a:spcPct val="100000"/>
              </a:lnSpc>
              <a:spcBef>
                <a:spcPts val="1000"/>
              </a:spcBef>
              <a:spcAft>
                <a:spcPts val="0"/>
              </a:spcAft>
              <a:buClr>
                <a:srgbClr val="4472C4">
                  <a:lumMod val="75000"/>
                </a:srgbClr>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Optimized construction schedule is reducing overall project duration.</a:t>
            </a:r>
          </a:p>
          <a:p>
            <a:pPr marL="228600" marR="0" lvl="0" indent="-228600" algn="l" defTabSz="914400" rtl="0" eaLnBrk="1" fontAlgn="auto" latinLnBrk="0" hangingPunct="1">
              <a:lnSpc>
                <a:spcPct val="100000"/>
              </a:lnSpc>
              <a:spcBef>
                <a:spcPts val="1000"/>
              </a:spcBef>
              <a:spcAft>
                <a:spcPts val="0"/>
              </a:spcAft>
              <a:buClr>
                <a:srgbClr val="4472C4">
                  <a:lumMod val="75000"/>
                </a:srgbClr>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Management of work hours during construction is being done in accordance </a:t>
            </a:r>
            <a:r>
              <a:rPr lang="en-US" sz="1800" dirty="0">
                <a:solidFill>
                  <a:srgbClr val="E7E6E6">
                    <a:lumMod val="25000"/>
                  </a:srgbClr>
                </a:solidFill>
                <a:latin typeface="Arial" panose="020B0604020202020204" pitchFamily="34" charset="0"/>
                <a:cs typeface="Arial" panose="020B0604020202020204" pitchFamily="34" charset="0"/>
              </a:rPr>
              <a:t>with </a:t>
            </a:r>
            <a:r>
              <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requirements of the City of Roswell.</a:t>
            </a:r>
          </a:p>
          <a:p>
            <a:pPr marL="228600" marR="0" lvl="0" indent="-228600" algn="l" defTabSz="914400" rtl="0" eaLnBrk="1" fontAlgn="auto" latinLnBrk="0" hangingPunct="1">
              <a:lnSpc>
                <a:spcPct val="100000"/>
              </a:lnSpc>
              <a:spcBef>
                <a:spcPts val="1000"/>
              </a:spcBef>
              <a:spcAft>
                <a:spcPts val="0"/>
              </a:spcAft>
              <a:buClr>
                <a:srgbClr val="4472C4">
                  <a:lumMod val="75000"/>
                </a:srgbClr>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24-hr hotline has been provided for reporting of any issues. (678) 903-7640 </a:t>
            </a:r>
          </a:p>
          <a:p>
            <a:pPr marL="228600" marR="0" lvl="0" indent="-22860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None/>
              <a:tabLst/>
              <a:defRPr/>
            </a:pPr>
            <a:endParaRPr kumimoji="0" lang="en-US" sz="2000" b="0" i="0" u="none" strike="noStrike" kern="1200" cap="none" spc="0" normalizeH="0" baseline="0" noProof="0" dirty="0">
              <a:ln>
                <a:noFill/>
              </a:ln>
              <a:solidFill>
                <a:srgbClr val="E7E6E6">
                  <a:lumMod val="25000"/>
                </a:srgbClr>
              </a:solidFill>
              <a:effectLst/>
              <a:uLnTx/>
              <a:uFillTx/>
              <a:latin typeface="Myriad Pro" panose="020B0503030403020204" pitchFamily="34" charset="0"/>
              <a:ea typeface="+mn-ea"/>
              <a:cs typeface="+mn-cs"/>
            </a:endParaRPr>
          </a:p>
        </p:txBody>
      </p:sp>
      <p:sp>
        <p:nvSpPr>
          <p:cNvPr id="2" name="TextBox 1">
            <a:extLst>
              <a:ext uri="{FF2B5EF4-FFF2-40B4-BE49-F238E27FC236}">
                <a16:creationId xmlns:a16="http://schemas.microsoft.com/office/drawing/2014/main" id="{D347386C-89BC-4B93-85A3-3BFE43E25F66}"/>
              </a:ext>
            </a:extLst>
          </p:cNvPr>
          <p:cNvSpPr txBox="1"/>
          <p:nvPr/>
        </p:nvSpPr>
        <p:spPr>
          <a:xfrm>
            <a:off x="7433439" y="1722181"/>
            <a:ext cx="4001548" cy="369332"/>
          </a:xfrm>
          <a:prstGeom prst="rect">
            <a:avLst/>
          </a:prstGeom>
          <a:noFill/>
        </p:spPr>
        <p:txBody>
          <a:bodyPr wrap="square" rtlCol="0">
            <a:spAutoFit/>
          </a:bodyPr>
          <a:lstStyle/>
          <a:p>
            <a:r>
              <a:rPr lang="en-US" dirty="0">
                <a:solidFill>
                  <a:srgbClr val="000000"/>
                </a:solidFill>
              </a:rPr>
              <a:t>Auger Cast Grout Piles</a:t>
            </a:r>
          </a:p>
        </p:txBody>
      </p:sp>
      <p:sp>
        <p:nvSpPr>
          <p:cNvPr id="10" name="TextBox 9">
            <a:extLst>
              <a:ext uri="{FF2B5EF4-FFF2-40B4-BE49-F238E27FC236}">
                <a16:creationId xmlns:a16="http://schemas.microsoft.com/office/drawing/2014/main" id="{73095688-31E4-44D6-A58D-5F10EB8D9E9B}"/>
              </a:ext>
            </a:extLst>
          </p:cNvPr>
          <p:cNvSpPr txBox="1"/>
          <p:nvPr/>
        </p:nvSpPr>
        <p:spPr>
          <a:xfrm>
            <a:off x="7433439" y="3938028"/>
            <a:ext cx="4001548" cy="369332"/>
          </a:xfrm>
          <a:prstGeom prst="rect">
            <a:avLst/>
          </a:prstGeom>
          <a:noFill/>
        </p:spPr>
        <p:txBody>
          <a:bodyPr wrap="square" rtlCol="0">
            <a:spAutoFit/>
          </a:bodyPr>
          <a:lstStyle/>
          <a:p>
            <a:r>
              <a:rPr lang="en-US" dirty="0">
                <a:solidFill>
                  <a:srgbClr val="000000"/>
                </a:solidFill>
              </a:rPr>
              <a:t>Ductile Iron Pipe</a:t>
            </a:r>
          </a:p>
        </p:txBody>
      </p:sp>
      <p:pic>
        <p:nvPicPr>
          <p:cNvPr id="4" name="Picture 3" descr="A picture containing outdoor, grass, swing, dirt&#10;&#10;Description automatically generated">
            <a:extLst>
              <a:ext uri="{FF2B5EF4-FFF2-40B4-BE49-F238E27FC236}">
                <a16:creationId xmlns:a16="http://schemas.microsoft.com/office/drawing/2014/main" id="{A50B53F1-5510-4FFC-AE1F-D0C92CA2B46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361381" y="2018449"/>
            <a:ext cx="4221903" cy="3323612"/>
          </a:xfrm>
          <a:prstGeom prst="rect">
            <a:avLst/>
          </a:prstGeom>
        </p:spPr>
      </p:pic>
    </p:spTree>
    <p:extLst>
      <p:ext uri="{BB962C8B-B14F-4D97-AF65-F5344CB8AC3E}">
        <p14:creationId xmlns:p14="http://schemas.microsoft.com/office/powerpoint/2010/main" val="1788136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a:xfrm>
            <a:off x="452581" y="947372"/>
            <a:ext cx="10224655" cy="914400"/>
          </a:xfrm>
        </p:spPr>
        <p:txBody>
          <a:bodyPr/>
          <a:lstStyle/>
          <a:p>
            <a:r>
              <a:rPr lang="en-US" sz="3200" dirty="0">
                <a:solidFill>
                  <a:schemeClr val="accent1">
                    <a:lumMod val="75000"/>
                  </a:schemeClr>
                </a:solidFill>
                <a:latin typeface="Arial" panose="020B0604020202020204" pitchFamily="34" charset="0"/>
                <a:cs typeface="Arial" panose="020B0604020202020204" pitchFamily="34" charset="0"/>
              </a:rPr>
              <a:t>Phase 2A – Earthwork Operation</a:t>
            </a:r>
          </a:p>
        </p:txBody>
      </p:sp>
      <p:sp>
        <p:nvSpPr>
          <p:cNvPr id="7" name="Text Placeholder 3">
            <a:extLst>
              <a:ext uri="{FF2B5EF4-FFF2-40B4-BE49-F238E27FC236}">
                <a16:creationId xmlns:a16="http://schemas.microsoft.com/office/drawing/2014/main" id="{07DF393C-3BE1-4A56-B8D9-68D77DACBA20}"/>
              </a:ext>
            </a:extLst>
          </p:cNvPr>
          <p:cNvSpPr txBox="1">
            <a:spLocks/>
          </p:cNvSpPr>
          <p:nvPr/>
        </p:nvSpPr>
        <p:spPr>
          <a:xfrm>
            <a:off x="452580" y="1672616"/>
            <a:ext cx="2757151" cy="20688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None/>
              <a:tabLst/>
              <a:defRPr/>
            </a:pPr>
            <a:r>
              <a:rPr kumimoji="0" lang="en-US" sz="2000" b="1"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To reduce incoming/outgoing haul truck traffic, majority of the Earthwork is being  be processed onsite.</a:t>
            </a:r>
          </a:p>
          <a:p>
            <a:pPr marL="0" marR="0" lvl="0" indent="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None/>
              <a:tabLst/>
              <a:defRPr/>
            </a:pPr>
            <a:r>
              <a:rPr lang="en-US" sz="1800" dirty="0">
                <a:solidFill>
                  <a:srgbClr val="E7E6E6">
                    <a:lumMod val="25000"/>
                  </a:srgbClr>
                </a:solidFill>
                <a:latin typeface="Arial" panose="020B0604020202020204" pitchFamily="34" charset="0"/>
                <a:cs typeface="Arial" panose="020B0604020202020204" pitchFamily="34" charset="0"/>
              </a:rPr>
              <a:t>Crushing and screening equipment utilized to process 150,000 cubic yards of rock and soil to be re-used onsite. </a:t>
            </a:r>
          </a:p>
          <a:p>
            <a:pPr marL="0" marR="0" lvl="0" indent="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None/>
              <a:tabLst/>
              <a:defRPr/>
            </a:pPr>
            <a:endParaRPr lang="en-US" sz="1800" dirty="0">
              <a:solidFill>
                <a:srgbClr val="E7E6E6">
                  <a:lumMod val="25000"/>
                </a:srgb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None/>
              <a:tabLst/>
              <a:defRPr/>
            </a:pPr>
            <a:endParaRPr lang="en-US" sz="1800" dirty="0">
              <a:solidFill>
                <a:srgbClr val="E7E6E6">
                  <a:lumMod val="25000"/>
                </a:srgbClr>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None/>
              <a:tabLst/>
              <a:defRPr/>
            </a:pPr>
            <a:endParaRPr kumimoji="0" lang="en-US" sz="2000" b="0" i="0" u="none" strike="noStrike" kern="1200" cap="none" spc="0" normalizeH="0" baseline="0" noProof="0" dirty="0">
              <a:ln>
                <a:noFill/>
              </a:ln>
              <a:solidFill>
                <a:srgbClr val="E7E6E6">
                  <a:lumMod val="25000"/>
                </a:srgbClr>
              </a:solidFill>
              <a:effectLst/>
              <a:uLnTx/>
              <a:uFillTx/>
              <a:latin typeface="Myriad Pro" panose="020B0503030403020204" pitchFamily="34" charset="0"/>
              <a:ea typeface="+mn-ea"/>
              <a:cs typeface="+mn-cs"/>
            </a:endParaRPr>
          </a:p>
        </p:txBody>
      </p:sp>
      <p:pic>
        <p:nvPicPr>
          <p:cNvPr id="2" name="Slide17">
            <a:hlinkClick r:id="" action="ppaction://media"/>
            <a:extLst>
              <a:ext uri="{FF2B5EF4-FFF2-40B4-BE49-F238E27FC236}">
                <a16:creationId xmlns:a16="http://schemas.microsoft.com/office/drawing/2014/main" id="{D59F6EC8-9C50-4E12-8D01-A1D35E1B685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13410" y="1861772"/>
            <a:ext cx="7753932" cy="4361587"/>
          </a:xfrm>
          <a:prstGeom prst="rect">
            <a:avLst/>
          </a:prstGeom>
        </p:spPr>
      </p:pic>
    </p:spTree>
    <p:extLst>
      <p:ext uri="{BB962C8B-B14F-4D97-AF65-F5344CB8AC3E}">
        <p14:creationId xmlns:p14="http://schemas.microsoft.com/office/powerpoint/2010/main" val="80098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95D3A37-E538-428C-8389-25A075E4DF20}"/>
              </a:ext>
            </a:extLst>
          </p:cNvPr>
          <p:cNvSpPr>
            <a:spLocks noGrp="1"/>
          </p:cNvSpPr>
          <p:nvPr>
            <p:ph type="body" sz="quarter" idx="11"/>
          </p:nvPr>
        </p:nvSpPr>
        <p:spPr>
          <a:xfrm>
            <a:off x="452581" y="947372"/>
            <a:ext cx="10224655" cy="914400"/>
          </a:xfrm>
        </p:spPr>
        <p:txBody>
          <a:bodyPr/>
          <a:lstStyle/>
          <a:p>
            <a:r>
              <a:rPr lang="en-US" sz="3200" dirty="0">
                <a:solidFill>
                  <a:schemeClr val="accent1">
                    <a:lumMod val="75000"/>
                  </a:schemeClr>
                </a:solidFill>
                <a:latin typeface="Arial" panose="020B0604020202020204" pitchFamily="34" charset="0"/>
                <a:cs typeface="Arial" panose="020B0604020202020204" pitchFamily="34" charset="0"/>
              </a:rPr>
              <a:t>Phase 2A – Demolition Overview</a:t>
            </a:r>
          </a:p>
        </p:txBody>
      </p:sp>
      <p:sp>
        <p:nvSpPr>
          <p:cNvPr id="7" name="Text Placeholder 3">
            <a:extLst>
              <a:ext uri="{FF2B5EF4-FFF2-40B4-BE49-F238E27FC236}">
                <a16:creationId xmlns:a16="http://schemas.microsoft.com/office/drawing/2014/main" id="{07DF393C-3BE1-4A56-B8D9-68D77DACBA20}"/>
              </a:ext>
            </a:extLst>
          </p:cNvPr>
          <p:cNvSpPr txBox="1">
            <a:spLocks/>
          </p:cNvSpPr>
          <p:nvPr/>
        </p:nvSpPr>
        <p:spPr>
          <a:xfrm>
            <a:off x="452580" y="1672616"/>
            <a:ext cx="6908801" cy="4991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None/>
              <a:tabLst/>
              <a:defRPr/>
            </a:pPr>
            <a:r>
              <a:rPr kumimoji="0" lang="en-US" sz="2000" b="1"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Excavators, bulldozers, and hand-held tools are being used to </a:t>
            </a:r>
            <a:r>
              <a:rPr lang="en-US" sz="2000" b="1" dirty="0">
                <a:solidFill>
                  <a:srgbClr val="E7E6E6">
                    <a:lumMod val="25000"/>
                  </a:srgbClr>
                </a:solidFill>
                <a:latin typeface="Arial" panose="020B0604020202020204" pitchFamily="34" charset="0"/>
                <a:cs typeface="Arial" panose="020B0604020202020204" pitchFamily="34" charset="0"/>
              </a:rPr>
              <a:t>demolish</a:t>
            </a:r>
            <a:r>
              <a:rPr kumimoji="0" lang="en-US" sz="2000" b="1"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existing structures on the Big Creek site. </a:t>
            </a:r>
          </a:p>
          <a:p>
            <a:pPr marL="0" marR="0" lvl="0" indent="0" algn="l" defTabSz="914400" rtl="0" eaLnBrk="1" fontAlgn="auto" latinLnBrk="0" hangingPunct="1">
              <a:lnSpc>
                <a:spcPct val="100000"/>
              </a:lnSpc>
              <a:spcBef>
                <a:spcPts val="1000"/>
              </a:spcBef>
              <a:spcAft>
                <a:spcPts val="0"/>
              </a:spcAft>
              <a:buClr>
                <a:srgbClr val="4472C4">
                  <a:lumMod val="75000"/>
                </a:srgbClr>
              </a:buClr>
              <a:buSzTx/>
              <a:buNone/>
              <a:tabLst/>
              <a:defRPr/>
            </a:pPr>
            <a:r>
              <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Demolished structures are being crushed offsite to minimize noise and dust pollution. </a:t>
            </a:r>
          </a:p>
          <a:p>
            <a:pPr marL="228600" marR="0" lvl="0" indent="-22860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None/>
              <a:tabLst/>
              <a:defRPr/>
            </a:pPr>
            <a:endParaRPr kumimoji="0" lang="en-US" sz="2000" b="0" i="0" u="none" strike="noStrike" kern="1200" cap="none" spc="0" normalizeH="0" baseline="0" noProof="0" dirty="0">
              <a:ln>
                <a:noFill/>
              </a:ln>
              <a:solidFill>
                <a:srgbClr val="E7E6E6">
                  <a:lumMod val="25000"/>
                </a:srgbClr>
              </a:solidFill>
              <a:effectLst/>
              <a:uLnTx/>
              <a:uFillTx/>
              <a:latin typeface="Myriad Pro" panose="020B0503030403020204" pitchFamily="34" charset="0"/>
              <a:ea typeface="+mn-ea"/>
              <a:cs typeface="+mn-cs"/>
            </a:endParaRPr>
          </a:p>
        </p:txBody>
      </p:sp>
      <p:pic>
        <p:nvPicPr>
          <p:cNvPr id="1026" name="Picture 2" descr="Image result for construction demolition">
            <a:extLst>
              <a:ext uri="{FF2B5EF4-FFF2-40B4-BE49-F238E27FC236}">
                <a16:creationId xmlns:a16="http://schemas.microsoft.com/office/drawing/2014/main" id="{B1EADE57-D8EA-4A73-8B6F-5AC1A88C21F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41101" y="1767225"/>
            <a:ext cx="3708535" cy="2472357"/>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3">
            <a:extLst>
              <a:ext uri="{FF2B5EF4-FFF2-40B4-BE49-F238E27FC236}">
                <a16:creationId xmlns:a16="http://schemas.microsoft.com/office/drawing/2014/main" id="{A533B95C-B5AE-4C7E-89EA-0CD0FD7AD77A}"/>
              </a:ext>
            </a:extLst>
          </p:cNvPr>
          <p:cNvSpPr txBox="1">
            <a:spLocks/>
          </p:cNvSpPr>
          <p:nvPr/>
        </p:nvSpPr>
        <p:spPr>
          <a:xfrm>
            <a:off x="4421971" y="4604763"/>
            <a:ext cx="7770029" cy="16114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None/>
              <a:tabLst/>
              <a:defRPr/>
            </a:pPr>
            <a:r>
              <a:rPr kumimoji="0" lang="en-US" sz="2000" b="1"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11 Existing structures are being demolished during Phase 2A.</a:t>
            </a:r>
          </a:p>
          <a:p>
            <a:pPr marL="0" marR="0" lvl="0" indent="0" algn="l" defTabSz="914400" rtl="0" eaLnBrk="1" fontAlgn="auto" latinLnBrk="0" hangingPunct="1">
              <a:lnSpc>
                <a:spcPct val="100000"/>
              </a:lnSpc>
              <a:spcBef>
                <a:spcPts val="1000"/>
              </a:spcBef>
              <a:spcAft>
                <a:spcPts val="0"/>
              </a:spcAft>
              <a:buClr>
                <a:srgbClr val="4472C4">
                  <a:lumMod val="75000"/>
                </a:srgbClr>
              </a:buClr>
              <a:buSzTx/>
              <a:buNone/>
              <a:tabLst/>
              <a:defRPr/>
            </a:pPr>
            <a:r>
              <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Hazardous materials have been handled and </a:t>
            </a:r>
            <a:r>
              <a:rPr lang="en-US" sz="1800" dirty="0">
                <a:solidFill>
                  <a:srgbClr val="E7E6E6">
                    <a:lumMod val="25000"/>
                  </a:srgbClr>
                </a:solidFill>
                <a:latin typeface="Arial" panose="020B0604020202020204" pitchFamily="34" charset="0"/>
                <a:cs typeface="Arial" panose="020B0604020202020204" pitchFamily="34" charset="0"/>
              </a:rPr>
              <a:t>removed from the site by qualified professionals. </a:t>
            </a:r>
            <a:r>
              <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a:t>
            </a:r>
          </a:p>
          <a:p>
            <a:pPr marL="228600" marR="0" lvl="0" indent="-22860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
                <a:srgbClr val="70AD47"/>
              </a:buClr>
              <a:buSzTx/>
              <a:buFont typeface="Arial" panose="020B0604020202020204" pitchFamily="34" charset="0"/>
              <a:buNone/>
              <a:tabLst/>
              <a:defRPr/>
            </a:pPr>
            <a:endParaRPr kumimoji="0" lang="en-US" sz="2000" b="0" i="0" u="none" strike="noStrike" kern="1200" cap="none" spc="0" normalizeH="0" baseline="0" noProof="0" dirty="0">
              <a:ln>
                <a:noFill/>
              </a:ln>
              <a:solidFill>
                <a:srgbClr val="E7E6E6">
                  <a:lumMod val="25000"/>
                </a:srgbClr>
              </a:solidFill>
              <a:effectLst/>
              <a:uLnTx/>
              <a:uFillTx/>
              <a:latin typeface="Myriad Pro" panose="020B0503030403020204" pitchFamily="34" charset="0"/>
              <a:ea typeface="+mn-ea"/>
              <a:cs typeface="+mn-cs"/>
            </a:endParaRPr>
          </a:p>
        </p:txBody>
      </p:sp>
      <p:pic>
        <p:nvPicPr>
          <p:cNvPr id="6" name="Picture 5" descr="A truck driving down a dirt road&#10;&#10;Description automatically generated">
            <a:extLst>
              <a:ext uri="{FF2B5EF4-FFF2-40B4-BE49-F238E27FC236}">
                <a16:creationId xmlns:a16="http://schemas.microsoft.com/office/drawing/2014/main" id="{3FA6F042-C5F3-41C7-8185-DB14BA1F3D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1972" y="3501033"/>
            <a:ext cx="3620279" cy="2715209"/>
          </a:xfrm>
          <a:prstGeom prst="rect">
            <a:avLst/>
          </a:prstGeom>
        </p:spPr>
      </p:pic>
    </p:spTree>
    <p:extLst>
      <p:ext uri="{BB962C8B-B14F-4D97-AF65-F5344CB8AC3E}">
        <p14:creationId xmlns:p14="http://schemas.microsoft.com/office/powerpoint/2010/main" val="3841151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4">
            <a:extLst>
              <a:ext uri="{FF2B5EF4-FFF2-40B4-BE49-F238E27FC236}">
                <a16:creationId xmlns:a16="http://schemas.microsoft.com/office/drawing/2014/main" id="{356FBC09-E1B4-4744-A38A-E3DD7C502EA6}"/>
              </a:ext>
            </a:extLst>
          </p:cNvPr>
          <p:cNvSpPr txBox="1">
            <a:spLocks/>
          </p:cNvSpPr>
          <p:nvPr/>
        </p:nvSpPr>
        <p:spPr>
          <a:xfrm>
            <a:off x="348514" y="913053"/>
            <a:ext cx="9201150" cy="586153"/>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lumMod val="75000"/>
                  </a:schemeClr>
                </a:solidFill>
                <a:latin typeface="Arial" panose="020B0604020202020204" pitchFamily="34" charset="0"/>
                <a:cs typeface="Arial" panose="020B0604020202020204" pitchFamily="34" charset="0"/>
              </a:rPr>
              <a:t>New Facility Construction</a:t>
            </a:r>
          </a:p>
        </p:txBody>
      </p:sp>
      <p:pic>
        <p:nvPicPr>
          <p:cNvPr id="3" name="Slide19">
            <a:hlinkClick r:id="" action="ppaction://media"/>
            <a:extLst>
              <a:ext uri="{FF2B5EF4-FFF2-40B4-BE49-F238E27FC236}">
                <a16:creationId xmlns:a16="http://schemas.microsoft.com/office/drawing/2014/main" id="{BBFD188E-152F-47D0-8549-0DBE831B7F7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71601" y="1492806"/>
            <a:ext cx="8974144" cy="5047956"/>
          </a:xfrm>
          <a:prstGeom prst="rect">
            <a:avLst/>
          </a:prstGeom>
        </p:spPr>
      </p:pic>
    </p:spTree>
    <p:extLst>
      <p:ext uri="{BB962C8B-B14F-4D97-AF65-F5344CB8AC3E}">
        <p14:creationId xmlns:p14="http://schemas.microsoft.com/office/powerpoint/2010/main" val="172018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86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4">
            <a:extLst>
              <a:ext uri="{FF2B5EF4-FFF2-40B4-BE49-F238E27FC236}">
                <a16:creationId xmlns:a16="http://schemas.microsoft.com/office/drawing/2014/main" id="{356FBC09-E1B4-4744-A38A-E3DD7C502EA6}"/>
              </a:ext>
            </a:extLst>
          </p:cNvPr>
          <p:cNvSpPr txBox="1">
            <a:spLocks/>
          </p:cNvSpPr>
          <p:nvPr/>
        </p:nvSpPr>
        <p:spPr>
          <a:xfrm>
            <a:off x="348514" y="1127657"/>
            <a:ext cx="9201150" cy="586153"/>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lumMod val="75000"/>
                  </a:schemeClr>
                </a:solidFill>
                <a:latin typeface="Arial" panose="020B0604020202020204" pitchFamily="34" charset="0"/>
                <a:cs typeface="Arial" panose="020B0604020202020204" pitchFamily="34" charset="0"/>
              </a:rPr>
              <a:t>Questions and Answers</a:t>
            </a:r>
          </a:p>
        </p:txBody>
      </p:sp>
      <p:sp>
        <p:nvSpPr>
          <p:cNvPr id="2" name="Rectangle 1">
            <a:extLst>
              <a:ext uri="{FF2B5EF4-FFF2-40B4-BE49-F238E27FC236}">
                <a16:creationId xmlns:a16="http://schemas.microsoft.com/office/drawing/2014/main" id="{906A1A33-ACBB-4842-8A36-528B17F1C949}"/>
              </a:ext>
            </a:extLst>
          </p:cNvPr>
          <p:cNvSpPr/>
          <p:nvPr/>
        </p:nvSpPr>
        <p:spPr>
          <a:xfrm>
            <a:off x="2189583" y="3012528"/>
            <a:ext cx="6096000" cy="2123658"/>
          </a:xfrm>
          <a:prstGeom prst="rect">
            <a:avLst/>
          </a:prstGeom>
        </p:spPr>
        <p:txBody>
          <a:bodyPr>
            <a:spAutoFit/>
          </a:bodyPr>
          <a:lstStyle/>
          <a:p>
            <a:pPr lvl="0" algn="ctr">
              <a:spcBef>
                <a:spcPts val="1000"/>
              </a:spcBef>
              <a:buClr>
                <a:srgbClr val="4472C4">
                  <a:lumMod val="75000"/>
                </a:srgbClr>
              </a:buClr>
              <a:defRPr/>
            </a:pPr>
            <a:r>
              <a:rPr lang="en-US" dirty="0">
                <a:solidFill>
                  <a:srgbClr val="E7E6E6">
                    <a:lumMod val="25000"/>
                  </a:srgbClr>
                </a:solidFill>
                <a:latin typeface="Arial" panose="020B0604020202020204" pitchFamily="34" charset="0"/>
                <a:cs typeface="Arial" panose="020B0604020202020204" pitchFamily="34" charset="0"/>
              </a:rPr>
              <a:t>Additional Project Information </a:t>
            </a:r>
            <a:r>
              <a:rPr lang="en-US" sz="2400" dirty="0">
                <a:solidFill>
                  <a:schemeClr val="accent5">
                    <a:lumMod val="75000"/>
                  </a:schemeClr>
                </a:solidFill>
                <a:latin typeface="Arial" panose="020B0604020202020204" pitchFamily="34" charset="0"/>
                <a:cs typeface="Arial" panose="020B0604020202020204" pitchFamily="34" charset="0"/>
              </a:rPr>
              <a:t>Bigcreekexpansion.com</a:t>
            </a:r>
          </a:p>
          <a:p>
            <a:pPr lvl="0" algn="ctr">
              <a:buClr>
                <a:srgbClr val="4472C4">
                  <a:lumMod val="75000"/>
                </a:srgbClr>
              </a:buClr>
              <a:defRPr/>
            </a:pPr>
            <a:r>
              <a:rPr lang="en-US" dirty="0">
                <a:solidFill>
                  <a:srgbClr val="E7E6E6">
                    <a:lumMod val="25000"/>
                  </a:srgbClr>
                </a:solidFill>
                <a:latin typeface="Arial" panose="020B0604020202020204" pitchFamily="34" charset="0"/>
                <a:cs typeface="Arial" panose="020B0604020202020204" pitchFamily="34" charset="0"/>
              </a:rPr>
              <a:t>24-hr hotline </a:t>
            </a:r>
          </a:p>
          <a:p>
            <a:pPr lvl="0" algn="ctr">
              <a:buClr>
                <a:srgbClr val="4472C4">
                  <a:lumMod val="75000"/>
                </a:srgbClr>
              </a:buClr>
              <a:defRPr/>
            </a:pPr>
            <a:r>
              <a:rPr lang="en-US" sz="2400" dirty="0">
                <a:solidFill>
                  <a:schemeClr val="accent5">
                    <a:lumMod val="75000"/>
                  </a:schemeClr>
                </a:solidFill>
                <a:latin typeface="Arial" panose="020B0604020202020204" pitchFamily="34" charset="0"/>
                <a:cs typeface="Arial" panose="020B0604020202020204" pitchFamily="34" charset="0"/>
              </a:rPr>
              <a:t>(678) 903-7640</a:t>
            </a:r>
          </a:p>
          <a:p>
            <a:pPr lvl="0" algn="ctr">
              <a:buClr>
                <a:srgbClr val="4472C4">
                  <a:lumMod val="75000"/>
                </a:srgbClr>
              </a:buClr>
              <a:defRPr/>
            </a:pPr>
            <a:endParaRPr lang="en-US" sz="2400" dirty="0">
              <a:solidFill>
                <a:schemeClr val="accent5">
                  <a:lumMod val="75000"/>
                </a:schemeClr>
              </a:solidFill>
              <a:latin typeface="Arial" panose="020B0604020202020204" pitchFamily="34" charset="0"/>
              <a:cs typeface="Arial" panose="020B0604020202020204" pitchFamily="34" charset="0"/>
            </a:endParaRPr>
          </a:p>
          <a:p>
            <a:pPr lvl="0" algn="ctr">
              <a:buClr>
                <a:srgbClr val="4472C4">
                  <a:lumMod val="75000"/>
                </a:srgbClr>
              </a:buClr>
              <a:defRPr/>
            </a:pPr>
            <a:r>
              <a:rPr lang="en-US" sz="2400" dirty="0">
                <a:solidFill>
                  <a:schemeClr val="accent5">
                    <a:lumMod val="75000"/>
                  </a:schemeClr>
                </a:solidFill>
                <a:latin typeface="Arial" panose="020B0604020202020204" pitchFamily="34" charset="0"/>
                <a:cs typeface="Arial" panose="020B0604020202020204" pitchFamily="34" charset="0"/>
              </a:rPr>
              <a:t>Kcomstock@brwncald.com </a:t>
            </a:r>
          </a:p>
        </p:txBody>
      </p:sp>
    </p:spTree>
    <p:extLst>
      <p:ext uri="{BB962C8B-B14F-4D97-AF65-F5344CB8AC3E}">
        <p14:creationId xmlns:p14="http://schemas.microsoft.com/office/powerpoint/2010/main" val="539904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A picture containing circuit&#10;&#10;Description automatically generated">
            <a:extLst>
              <a:ext uri="{FF2B5EF4-FFF2-40B4-BE49-F238E27FC236}">
                <a16:creationId xmlns:a16="http://schemas.microsoft.com/office/drawing/2014/main" id="{65D3EAE3-106C-4D42-B169-5D855100FF1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42418" y="1547661"/>
            <a:ext cx="8212875" cy="5146362"/>
          </a:xfrm>
          <a:prstGeom prst="rect">
            <a:avLst/>
          </a:prstGeom>
        </p:spPr>
      </p:pic>
      <p:sp>
        <p:nvSpPr>
          <p:cNvPr id="26" name="Text Placeholder 4">
            <a:extLst>
              <a:ext uri="{FF2B5EF4-FFF2-40B4-BE49-F238E27FC236}">
                <a16:creationId xmlns:a16="http://schemas.microsoft.com/office/drawing/2014/main" id="{356FBC09-E1B4-4744-A38A-E3DD7C502EA6}"/>
              </a:ext>
            </a:extLst>
          </p:cNvPr>
          <p:cNvSpPr txBox="1">
            <a:spLocks/>
          </p:cNvSpPr>
          <p:nvPr/>
        </p:nvSpPr>
        <p:spPr>
          <a:xfrm>
            <a:off x="348514" y="913053"/>
            <a:ext cx="9201150" cy="586153"/>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lumMod val="75000"/>
                  </a:schemeClr>
                </a:solidFill>
                <a:latin typeface="Arial" panose="020B0604020202020204" pitchFamily="34" charset="0"/>
                <a:cs typeface="Arial" panose="020B0604020202020204" pitchFamily="34" charset="0"/>
              </a:rPr>
              <a:t>New Facility Layout (Phase 2B)</a:t>
            </a:r>
          </a:p>
        </p:txBody>
      </p:sp>
      <p:sp>
        <p:nvSpPr>
          <p:cNvPr id="22" name="Rectangle: Rounded Corners 21">
            <a:extLst>
              <a:ext uri="{FF2B5EF4-FFF2-40B4-BE49-F238E27FC236}">
                <a16:creationId xmlns:a16="http://schemas.microsoft.com/office/drawing/2014/main" id="{A98781D2-C6C2-4733-BE1B-DA2F1AF0FC0A}"/>
              </a:ext>
            </a:extLst>
          </p:cNvPr>
          <p:cNvSpPr/>
          <p:nvPr/>
        </p:nvSpPr>
        <p:spPr>
          <a:xfrm>
            <a:off x="3566173" y="2042954"/>
            <a:ext cx="1168264" cy="223871"/>
          </a:xfrm>
          <a:prstGeom prst="roundRect">
            <a:avLst/>
          </a:prstGeom>
          <a:solidFill>
            <a:schemeClr val="tx2">
              <a:alpha val="48000"/>
            </a:schemeClr>
          </a:solidFill>
          <a:ln>
            <a:solidFill>
              <a:schemeClr val="tx2">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r>
              <a:rPr lang="en-US" sz="1000" dirty="0">
                <a:solidFill>
                  <a:srgbClr val="FFFFFF"/>
                </a:solidFill>
                <a:latin typeface="Arial" panose="020B0604020202020204" pitchFamily="34" charset="0"/>
                <a:cs typeface="Arial" panose="020B0604020202020204" pitchFamily="34" charset="0"/>
              </a:rPr>
              <a:t>Primary Clarifiers</a:t>
            </a:r>
          </a:p>
        </p:txBody>
      </p:sp>
      <p:sp>
        <p:nvSpPr>
          <p:cNvPr id="27" name="Rectangle: Rounded Corners 26">
            <a:extLst>
              <a:ext uri="{FF2B5EF4-FFF2-40B4-BE49-F238E27FC236}">
                <a16:creationId xmlns:a16="http://schemas.microsoft.com/office/drawing/2014/main" id="{E197C759-DE06-4B14-98EA-93A691382208}"/>
              </a:ext>
            </a:extLst>
          </p:cNvPr>
          <p:cNvSpPr/>
          <p:nvPr/>
        </p:nvSpPr>
        <p:spPr>
          <a:xfrm>
            <a:off x="7460340" y="2146524"/>
            <a:ext cx="632460" cy="370430"/>
          </a:xfrm>
          <a:prstGeom prst="roundRect">
            <a:avLst/>
          </a:prstGeom>
          <a:solidFill>
            <a:schemeClr val="tx2">
              <a:alpha val="48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r>
              <a:rPr lang="en-US" sz="1000" dirty="0">
                <a:solidFill>
                  <a:srgbClr val="FFFFFF"/>
                </a:solidFill>
                <a:latin typeface="Arial" panose="020B0604020202020204" pitchFamily="34" charset="0"/>
                <a:cs typeface="Arial" panose="020B0604020202020204" pitchFamily="34" charset="0"/>
              </a:rPr>
              <a:t>Odor Control</a:t>
            </a:r>
          </a:p>
        </p:txBody>
      </p:sp>
      <p:sp>
        <p:nvSpPr>
          <p:cNvPr id="29" name="Rectangle: Rounded Corners 28">
            <a:extLst>
              <a:ext uri="{FF2B5EF4-FFF2-40B4-BE49-F238E27FC236}">
                <a16:creationId xmlns:a16="http://schemas.microsoft.com/office/drawing/2014/main" id="{C4BAD136-363F-48C7-B4D2-23201DC0E8C4}"/>
              </a:ext>
            </a:extLst>
          </p:cNvPr>
          <p:cNvSpPr/>
          <p:nvPr/>
        </p:nvSpPr>
        <p:spPr>
          <a:xfrm>
            <a:off x="6223895" y="2227938"/>
            <a:ext cx="503195" cy="359473"/>
          </a:xfrm>
          <a:prstGeom prst="roundRect">
            <a:avLst/>
          </a:prstGeom>
          <a:solidFill>
            <a:schemeClr val="tx2">
              <a:alpha val="72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BNR Tanks</a:t>
            </a:r>
          </a:p>
        </p:txBody>
      </p:sp>
      <p:sp>
        <p:nvSpPr>
          <p:cNvPr id="40" name="Rectangle: Rounded Corners 39">
            <a:extLst>
              <a:ext uri="{FF2B5EF4-FFF2-40B4-BE49-F238E27FC236}">
                <a16:creationId xmlns:a16="http://schemas.microsoft.com/office/drawing/2014/main" id="{A7EA58BD-9A2C-4BEB-98B6-E011A47394D5}"/>
              </a:ext>
            </a:extLst>
          </p:cNvPr>
          <p:cNvSpPr/>
          <p:nvPr/>
        </p:nvSpPr>
        <p:spPr>
          <a:xfrm>
            <a:off x="8358895" y="2829003"/>
            <a:ext cx="503195" cy="359473"/>
          </a:xfrm>
          <a:prstGeom prst="roundRect">
            <a:avLst/>
          </a:prstGeom>
          <a:solidFill>
            <a:schemeClr val="tx2">
              <a:alpha val="48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MBR Tanks</a:t>
            </a:r>
          </a:p>
        </p:txBody>
      </p:sp>
      <p:sp>
        <p:nvSpPr>
          <p:cNvPr id="41" name="Rectangle: Rounded Corners 40">
            <a:extLst>
              <a:ext uri="{FF2B5EF4-FFF2-40B4-BE49-F238E27FC236}">
                <a16:creationId xmlns:a16="http://schemas.microsoft.com/office/drawing/2014/main" id="{9FDCFA48-BC41-48BB-BB6B-E72130115EEA}"/>
              </a:ext>
            </a:extLst>
          </p:cNvPr>
          <p:cNvSpPr/>
          <p:nvPr/>
        </p:nvSpPr>
        <p:spPr>
          <a:xfrm>
            <a:off x="6223895" y="5115303"/>
            <a:ext cx="847127" cy="561631"/>
          </a:xfrm>
          <a:prstGeom prst="roundRect">
            <a:avLst/>
          </a:prstGeom>
          <a:solidFill>
            <a:schemeClr val="tx2">
              <a:alpha val="48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Chemical </a:t>
            </a:r>
            <a:r>
              <a:rPr lang="en-US" sz="1000" dirty="0" err="1">
                <a:solidFill>
                  <a:srgbClr val="FFFFFF"/>
                </a:solidFill>
                <a:latin typeface="Arial" panose="020B0604020202020204" pitchFamily="34" charset="0"/>
                <a:cs typeface="Arial" panose="020B0604020202020204" pitchFamily="34" charset="0"/>
              </a:rPr>
              <a:t>Bldg</a:t>
            </a:r>
            <a:endParaRPr lang="en-US" sz="1000" dirty="0">
              <a:solidFill>
                <a:srgbClr val="FFFFFF"/>
              </a:solidFill>
              <a:latin typeface="Arial" panose="020B0604020202020204" pitchFamily="34" charset="0"/>
              <a:cs typeface="Arial" panose="020B0604020202020204" pitchFamily="34" charset="0"/>
            </a:endParaRPr>
          </a:p>
        </p:txBody>
      </p:sp>
      <p:sp>
        <p:nvSpPr>
          <p:cNvPr id="42" name="Rectangle: Rounded Corners 41">
            <a:extLst>
              <a:ext uri="{FF2B5EF4-FFF2-40B4-BE49-F238E27FC236}">
                <a16:creationId xmlns:a16="http://schemas.microsoft.com/office/drawing/2014/main" id="{5740FB17-89AA-4F4C-828D-D482D40F5629}"/>
              </a:ext>
            </a:extLst>
          </p:cNvPr>
          <p:cNvSpPr/>
          <p:nvPr/>
        </p:nvSpPr>
        <p:spPr>
          <a:xfrm>
            <a:off x="3089050" y="4206328"/>
            <a:ext cx="847127" cy="473690"/>
          </a:xfrm>
          <a:prstGeom prst="roundRect">
            <a:avLst/>
          </a:prstGeom>
          <a:solidFill>
            <a:schemeClr val="tx2">
              <a:alpha val="7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Equalization Tanks</a:t>
            </a:r>
          </a:p>
        </p:txBody>
      </p:sp>
      <p:sp>
        <p:nvSpPr>
          <p:cNvPr id="43" name="Rectangle: Rounded Corners 42">
            <a:extLst>
              <a:ext uri="{FF2B5EF4-FFF2-40B4-BE49-F238E27FC236}">
                <a16:creationId xmlns:a16="http://schemas.microsoft.com/office/drawing/2014/main" id="{50EF81EB-F8C3-443B-9E33-CD449508BC8F}"/>
              </a:ext>
            </a:extLst>
          </p:cNvPr>
          <p:cNvSpPr/>
          <p:nvPr/>
        </p:nvSpPr>
        <p:spPr>
          <a:xfrm>
            <a:off x="4031266" y="2525087"/>
            <a:ext cx="503195" cy="298540"/>
          </a:xfrm>
          <a:prstGeom prst="roundRect">
            <a:avLst/>
          </a:prstGeom>
          <a:solidFill>
            <a:schemeClr val="tx2">
              <a:alpha val="48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Lab</a:t>
            </a:r>
          </a:p>
        </p:txBody>
      </p:sp>
      <p:sp>
        <p:nvSpPr>
          <p:cNvPr id="44" name="Rectangle: Rounded Corners 43">
            <a:extLst>
              <a:ext uri="{FF2B5EF4-FFF2-40B4-BE49-F238E27FC236}">
                <a16:creationId xmlns:a16="http://schemas.microsoft.com/office/drawing/2014/main" id="{23E8FD89-5794-4B48-8DA3-FD146528CA9A}"/>
              </a:ext>
            </a:extLst>
          </p:cNvPr>
          <p:cNvSpPr/>
          <p:nvPr/>
        </p:nvSpPr>
        <p:spPr>
          <a:xfrm>
            <a:off x="8246536" y="3869536"/>
            <a:ext cx="632460" cy="383560"/>
          </a:xfrm>
          <a:prstGeom prst="roundRect">
            <a:avLst/>
          </a:prstGeom>
          <a:solidFill>
            <a:schemeClr val="tx2">
              <a:alpha val="48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UV &amp; Post Aeration</a:t>
            </a:r>
          </a:p>
        </p:txBody>
      </p:sp>
      <p:sp>
        <p:nvSpPr>
          <p:cNvPr id="45" name="Rectangle: Rounded Corners 44">
            <a:extLst>
              <a:ext uri="{FF2B5EF4-FFF2-40B4-BE49-F238E27FC236}">
                <a16:creationId xmlns:a16="http://schemas.microsoft.com/office/drawing/2014/main" id="{02080A4D-08FB-4D38-BD96-3D514A5F0FDF}"/>
              </a:ext>
            </a:extLst>
          </p:cNvPr>
          <p:cNvSpPr/>
          <p:nvPr/>
        </p:nvSpPr>
        <p:spPr>
          <a:xfrm>
            <a:off x="5447022" y="4291040"/>
            <a:ext cx="742806" cy="383560"/>
          </a:xfrm>
          <a:prstGeom prst="roundRect">
            <a:avLst/>
          </a:prstGeom>
          <a:solidFill>
            <a:schemeClr val="tx2">
              <a:alpha val="48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Dewatering </a:t>
            </a:r>
            <a:r>
              <a:rPr lang="en-US" sz="1000" dirty="0" err="1">
                <a:solidFill>
                  <a:srgbClr val="FFFFFF"/>
                </a:solidFill>
                <a:latin typeface="Arial" panose="020B0604020202020204" pitchFamily="34" charset="0"/>
                <a:cs typeface="Arial" panose="020B0604020202020204" pitchFamily="34" charset="0"/>
              </a:rPr>
              <a:t>Bldg</a:t>
            </a:r>
            <a:endParaRPr lang="en-US" sz="1000" dirty="0">
              <a:solidFill>
                <a:srgbClr val="FFFFFF"/>
              </a:solidFill>
              <a:latin typeface="Arial" panose="020B0604020202020204" pitchFamily="34" charset="0"/>
              <a:cs typeface="Arial" panose="020B0604020202020204" pitchFamily="34" charset="0"/>
            </a:endParaRPr>
          </a:p>
        </p:txBody>
      </p:sp>
      <p:sp>
        <p:nvSpPr>
          <p:cNvPr id="46" name="Rectangle: Rounded Corners 45">
            <a:extLst>
              <a:ext uri="{FF2B5EF4-FFF2-40B4-BE49-F238E27FC236}">
                <a16:creationId xmlns:a16="http://schemas.microsoft.com/office/drawing/2014/main" id="{6BD49C3D-3073-4E67-AF86-8EA7D8417EAC}"/>
              </a:ext>
            </a:extLst>
          </p:cNvPr>
          <p:cNvSpPr/>
          <p:nvPr/>
        </p:nvSpPr>
        <p:spPr>
          <a:xfrm>
            <a:off x="4110623" y="5445076"/>
            <a:ext cx="632460" cy="370430"/>
          </a:xfrm>
          <a:prstGeom prst="roundRect">
            <a:avLst/>
          </a:prstGeom>
          <a:solidFill>
            <a:schemeClr val="tx2">
              <a:alpha val="48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Admin </a:t>
            </a:r>
            <a:r>
              <a:rPr lang="en-US" sz="1000" dirty="0" err="1">
                <a:solidFill>
                  <a:srgbClr val="FFFFFF"/>
                </a:solidFill>
                <a:latin typeface="Arial" panose="020B0604020202020204" pitchFamily="34" charset="0"/>
                <a:cs typeface="Arial" panose="020B0604020202020204" pitchFamily="34" charset="0"/>
              </a:rPr>
              <a:t>Bldg</a:t>
            </a:r>
            <a:endParaRPr lang="en-US" sz="1000" dirty="0">
              <a:solidFill>
                <a:srgbClr val="FFFFFF"/>
              </a:solidFill>
              <a:latin typeface="Arial" panose="020B0604020202020204" pitchFamily="34" charset="0"/>
              <a:cs typeface="Arial" panose="020B0604020202020204" pitchFamily="34" charset="0"/>
            </a:endParaRPr>
          </a:p>
        </p:txBody>
      </p:sp>
      <p:sp>
        <p:nvSpPr>
          <p:cNvPr id="47" name="Rectangle: Rounded Corners 46">
            <a:extLst>
              <a:ext uri="{FF2B5EF4-FFF2-40B4-BE49-F238E27FC236}">
                <a16:creationId xmlns:a16="http://schemas.microsoft.com/office/drawing/2014/main" id="{E931DA89-912E-4263-8355-E58727B10DC9}"/>
              </a:ext>
            </a:extLst>
          </p:cNvPr>
          <p:cNvSpPr/>
          <p:nvPr/>
        </p:nvSpPr>
        <p:spPr>
          <a:xfrm>
            <a:off x="5346789" y="3371198"/>
            <a:ext cx="771271" cy="231648"/>
          </a:xfrm>
          <a:prstGeom prst="roundRect">
            <a:avLst/>
          </a:prstGeom>
          <a:solidFill>
            <a:schemeClr val="tx2">
              <a:alpha val="72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Headworks</a:t>
            </a:r>
          </a:p>
        </p:txBody>
      </p:sp>
      <p:sp>
        <p:nvSpPr>
          <p:cNvPr id="48" name="Rectangle: Rounded Corners 47">
            <a:extLst>
              <a:ext uri="{FF2B5EF4-FFF2-40B4-BE49-F238E27FC236}">
                <a16:creationId xmlns:a16="http://schemas.microsoft.com/office/drawing/2014/main" id="{21534410-E5AB-4ED5-85AB-FDCA7D74F629}"/>
              </a:ext>
            </a:extLst>
          </p:cNvPr>
          <p:cNvSpPr/>
          <p:nvPr/>
        </p:nvSpPr>
        <p:spPr>
          <a:xfrm>
            <a:off x="2395430" y="2331739"/>
            <a:ext cx="618918" cy="264824"/>
          </a:xfrm>
          <a:prstGeom prst="roundRect">
            <a:avLst/>
          </a:prstGeom>
          <a:solidFill>
            <a:schemeClr val="tx2">
              <a:alpha val="69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Digesters</a:t>
            </a:r>
          </a:p>
        </p:txBody>
      </p:sp>
      <p:sp>
        <p:nvSpPr>
          <p:cNvPr id="49" name="Rectangle: Rounded Corners 48">
            <a:extLst>
              <a:ext uri="{FF2B5EF4-FFF2-40B4-BE49-F238E27FC236}">
                <a16:creationId xmlns:a16="http://schemas.microsoft.com/office/drawing/2014/main" id="{42B8E0CB-53DC-4DB0-9A2F-2D5B9C2A826F}"/>
              </a:ext>
            </a:extLst>
          </p:cNvPr>
          <p:cNvSpPr/>
          <p:nvPr/>
        </p:nvSpPr>
        <p:spPr>
          <a:xfrm>
            <a:off x="5346789" y="1863217"/>
            <a:ext cx="503195" cy="359473"/>
          </a:xfrm>
          <a:prstGeom prst="roundRect">
            <a:avLst/>
          </a:prstGeom>
          <a:solidFill>
            <a:schemeClr val="tx2">
              <a:alpha val="5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Fine Screens</a:t>
            </a:r>
          </a:p>
        </p:txBody>
      </p:sp>
      <p:cxnSp>
        <p:nvCxnSpPr>
          <p:cNvPr id="10" name="Straight Arrow Connector 9">
            <a:extLst>
              <a:ext uri="{FF2B5EF4-FFF2-40B4-BE49-F238E27FC236}">
                <a16:creationId xmlns:a16="http://schemas.microsoft.com/office/drawing/2014/main" id="{9DF3CED9-BFBA-4CC0-BC6F-FDEE289C37DB}"/>
              </a:ext>
            </a:extLst>
          </p:cNvPr>
          <p:cNvCxnSpPr>
            <a:cxnSpLocks/>
          </p:cNvCxnSpPr>
          <p:nvPr/>
        </p:nvCxnSpPr>
        <p:spPr>
          <a:xfrm>
            <a:off x="4743083" y="2154889"/>
            <a:ext cx="463894" cy="43934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CF41B6A6-44DA-41CF-8E00-2B11729116AA}"/>
              </a:ext>
            </a:extLst>
          </p:cNvPr>
          <p:cNvCxnSpPr>
            <a:cxnSpLocks/>
            <a:stCxn id="27" idx="1"/>
          </p:cNvCxnSpPr>
          <p:nvPr/>
        </p:nvCxnSpPr>
        <p:spPr>
          <a:xfrm flipH="1">
            <a:off x="6334216" y="2331739"/>
            <a:ext cx="1126124" cy="45342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92B13967-5C61-4569-98CC-797259445235}"/>
              </a:ext>
            </a:extLst>
          </p:cNvPr>
          <p:cNvCxnSpPr>
            <a:cxnSpLocks/>
            <a:stCxn id="24" idx="1"/>
          </p:cNvCxnSpPr>
          <p:nvPr/>
        </p:nvCxnSpPr>
        <p:spPr>
          <a:xfrm flipH="1" flipV="1">
            <a:off x="6897280" y="3677954"/>
            <a:ext cx="879290" cy="112233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AD4567D2-FD4E-4B80-8B2B-FB53D77C6DE1}"/>
              </a:ext>
            </a:extLst>
          </p:cNvPr>
          <p:cNvCxnSpPr>
            <a:cxnSpLocks/>
            <a:stCxn id="40" idx="1"/>
          </p:cNvCxnSpPr>
          <p:nvPr/>
        </p:nvCxnSpPr>
        <p:spPr>
          <a:xfrm flipH="1">
            <a:off x="7367513" y="3008740"/>
            <a:ext cx="991382"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5A451FB8-3A0A-41AD-8693-268B987578D1}"/>
              </a:ext>
            </a:extLst>
          </p:cNvPr>
          <p:cNvCxnSpPr>
            <a:cxnSpLocks/>
            <a:stCxn id="44" idx="1"/>
          </p:cNvCxnSpPr>
          <p:nvPr/>
        </p:nvCxnSpPr>
        <p:spPr>
          <a:xfrm flipH="1" flipV="1">
            <a:off x="7460340" y="3429000"/>
            <a:ext cx="786196" cy="632316"/>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129C96D2-544A-438B-8D42-FD2F8A13788C}"/>
              </a:ext>
            </a:extLst>
          </p:cNvPr>
          <p:cNvCxnSpPr>
            <a:cxnSpLocks/>
            <a:stCxn id="48" idx="3"/>
          </p:cNvCxnSpPr>
          <p:nvPr/>
        </p:nvCxnSpPr>
        <p:spPr>
          <a:xfrm>
            <a:off x="3014348" y="2464151"/>
            <a:ext cx="320523" cy="72432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614CB037-BF98-41EE-99D2-12ACCBFEBBCD}"/>
              </a:ext>
            </a:extLst>
          </p:cNvPr>
          <p:cNvCxnSpPr>
            <a:cxnSpLocks/>
            <a:stCxn id="45" idx="1"/>
          </p:cNvCxnSpPr>
          <p:nvPr/>
        </p:nvCxnSpPr>
        <p:spPr>
          <a:xfrm flipH="1" flipV="1">
            <a:off x="4850691" y="4048317"/>
            <a:ext cx="596331" cy="43450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Rounded Corners 23">
            <a:extLst>
              <a:ext uri="{FF2B5EF4-FFF2-40B4-BE49-F238E27FC236}">
                <a16:creationId xmlns:a16="http://schemas.microsoft.com/office/drawing/2014/main" id="{78081682-89C9-4FED-AF19-CB596230EBB9}"/>
              </a:ext>
            </a:extLst>
          </p:cNvPr>
          <p:cNvSpPr/>
          <p:nvPr/>
        </p:nvSpPr>
        <p:spPr>
          <a:xfrm>
            <a:off x="7776570" y="4519470"/>
            <a:ext cx="847127" cy="561631"/>
          </a:xfrm>
          <a:prstGeom prst="roundRect">
            <a:avLst/>
          </a:prstGeom>
          <a:solidFill>
            <a:schemeClr val="tx2">
              <a:alpha val="48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rgbClr val="FFFFFF"/>
                </a:solidFill>
                <a:latin typeface="Arial" panose="020B0604020202020204" pitchFamily="34" charset="0"/>
                <a:cs typeface="Arial" panose="020B0604020202020204" pitchFamily="34" charset="0"/>
              </a:rPr>
              <a:t>Electrical </a:t>
            </a:r>
            <a:r>
              <a:rPr lang="en-US" sz="1000" dirty="0" err="1">
                <a:solidFill>
                  <a:srgbClr val="FFFFFF"/>
                </a:solidFill>
                <a:latin typeface="Arial" panose="020B0604020202020204" pitchFamily="34" charset="0"/>
                <a:cs typeface="Arial" panose="020B0604020202020204" pitchFamily="34" charset="0"/>
              </a:rPr>
              <a:t>Bldg</a:t>
            </a:r>
            <a:endParaRPr lang="en-US" sz="1000" dirty="0">
              <a:solidFill>
                <a:srgbClr val="FFFFFF"/>
              </a:solidFill>
              <a:latin typeface="Arial" panose="020B0604020202020204" pitchFamily="34" charset="0"/>
              <a:cs typeface="Arial" panose="020B0604020202020204" pitchFamily="34" charset="0"/>
            </a:endParaRPr>
          </a:p>
        </p:txBody>
      </p:sp>
      <p:cxnSp>
        <p:nvCxnSpPr>
          <p:cNvPr id="25" name="Straight Arrow Connector 24">
            <a:extLst>
              <a:ext uri="{FF2B5EF4-FFF2-40B4-BE49-F238E27FC236}">
                <a16:creationId xmlns:a16="http://schemas.microsoft.com/office/drawing/2014/main" id="{A79877E6-747C-463D-BCE9-B693DE1D871A}"/>
              </a:ext>
            </a:extLst>
          </p:cNvPr>
          <p:cNvCxnSpPr>
            <a:cxnSpLocks/>
            <a:stCxn id="41" idx="0"/>
          </p:cNvCxnSpPr>
          <p:nvPr/>
        </p:nvCxnSpPr>
        <p:spPr>
          <a:xfrm flipH="1" flipV="1">
            <a:off x="6557351" y="3429001"/>
            <a:ext cx="90108" cy="168630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178216"/>
      </p:ext>
    </p:extLst>
  </p:cSld>
  <p:clrMapOvr>
    <a:masterClrMapping/>
  </p:clrMapOvr>
</p:sld>
</file>

<file path=ppt/theme/theme1.xml><?xml version="1.0" encoding="utf-8"?>
<a:theme xmlns:a="http://schemas.openxmlformats.org/drawingml/2006/main" name="Custom Design">
  <a:themeElements>
    <a:clrScheme name="Big Creek">
      <a:dk1>
        <a:srgbClr val="76B043"/>
      </a:dk1>
      <a:lt1>
        <a:srgbClr val="478A57"/>
      </a:lt1>
      <a:dk2>
        <a:srgbClr val="BED73B"/>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3363</TotalTime>
  <Words>1317</Words>
  <Application>Microsoft Office PowerPoint</Application>
  <PresentationFormat>Widescreen</PresentationFormat>
  <Paragraphs>144</Paragraphs>
  <Slides>21</Slides>
  <Notes>1</Notes>
  <HiddenSlides>1</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Calibri Light</vt:lpstr>
      <vt:lpstr>Microsoft New Tai Lue</vt:lpstr>
      <vt:lpstr>Myriad Pro</vt:lpstr>
      <vt:lpstr>Myriad Pro Cond</vt:lpstr>
      <vt:lpstr>Trebuchet MS</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Mitzlaff</dc:creator>
  <cp:lastModifiedBy>Jeremy Hatfield</cp:lastModifiedBy>
  <cp:revision>201</cp:revision>
  <cp:lastPrinted>2019-03-12T14:52:30Z</cp:lastPrinted>
  <dcterms:created xsi:type="dcterms:W3CDTF">2018-03-08T22:00:05Z</dcterms:created>
  <dcterms:modified xsi:type="dcterms:W3CDTF">2020-06-30T22:19:34Z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